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sldIdLst>
    <p:sldId id="498" r:id="rId5"/>
    <p:sldId id="499" r:id="rId6"/>
    <p:sldId id="500" r:id="rId7"/>
    <p:sldId id="509" r:id="rId8"/>
    <p:sldId id="281" r:id="rId9"/>
    <p:sldId id="282" r:id="rId10"/>
    <p:sldId id="283" r:id="rId11"/>
    <p:sldId id="528" r:id="rId12"/>
    <p:sldId id="485" r:id="rId13"/>
    <p:sldId id="508" r:id="rId14"/>
    <p:sldId id="507" r:id="rId15"/>
    <p:sldId id="520" r:id="rId16"/>
    <p:sldId id="505" r:id="rId17"/>
    <p:sldId id="486" r:id="rId18"/>
    <p:sldId id="521" r:id="rId19"/>
    <p:sldId id="288" r:id="rId20"/>
    <p:sldId id="530" r:id="rId21"/>
    <p:sldId id="493" r:id="rId22"/>
    <p:sldId id="363" r:id="rId23"/>
    <p:sldId id="529" r:id="rId24"/>
    <p:sldId id="354" r:id="rId25"/>
    <p:sldId id="522" r:id="rId26"/>
    <p:sldId id="494" r:id="rId27"/>
    <p:sldId id="487" r:id="rId28"/>
    <p:sldId id="523" r:id="rId29"/>
    <p:sldId id="292" r:id="rId30"/>
    <p:sldId id="531" r:id="rId31"/>
    <p:sldId id="532" r:id="rId32"/>
    <p:sldId id="533" r:id="rId33"/>
    <p:sldId id="503" r:id="rId34"/>
    <p:sldId id="524" r:id="rId35"/>
    <p:sldId id="456" r:id="rId36"/>
    <p:sldId id="510" r:id="rId37"/>
    <p:sldId id="511" r:id="rId38"/>
    <p:sldId id="512" r:id="rId39"/>
    <p:sldId id="513" r:id="rId40"/>
    <p:sldId id="527" r:id="rId41"/>
    <p:sldId id="514" r:id="rId42"/>
    <p:sldId id="525" r:id="rId43"/>
    <p:sldId id="515" r:id="rId44"/>
    <p:sldId id="516" r:id="rId45"/>
    <p:sldId id="517" r:id="rId46"/>
    <p:sldId id="518" r:id="rId47"/>
    <p:sldId id="519" r:id="rId48"/>
    <p:sldId id="526" r:id="rId49"/>
    <p:sldId id="356" r:id="rId50"/>
    <p:sldId id="294" r:id="rId51"/>
    <p:sldId id="295" r:id="rId52"/>
    <p:sldId id="296" r:id="rId53"/>
    <p:sldId id="506" r:id="rId54"/>
    <p:sldId id="491"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74" d="100"/>
          <a:sy n="74" d="100"/>
        </p:scale>
        <p:origin x="1668"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E58473-0534-4655-8CF7-4C9608B21E20}" type="datetimeFigureOut">
              <a:rPr lang="en-AU" smtClean="0"/>
              <a:t>7/05/2020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243CE4-B96C-4801-8164-446394427793}" type="slidenum">
              <a:rPr lang="en-AU" smtClean="0"/>
              <a:t>‹#›</a:t>
            </a:fld>
            <a:endParaRPr lang="en-AU"/>
          </a:p>
        </p:txBody>
      </p:sp>
    </p:spTree>
    <p:extLst>
      <p:ext uri="{BB962C8B-B14F-4D97-AF65-F5344CB8AC3E}">
        <p14:creationId xmlns:p14="http://schemas.microsoft.com/office/powerpoint/2010/main" val="154296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4243CE4-B96C-4801-8164-446394427793}" type="slidenum">
              <a:rPr lang="en-AU" smtClean="0"/>
              <a:t>39</a:t>
            </a:fld>
            <a:endParaRPr lang="en-AU"/>
          </a:p>
        </p:txBody>
      </p:sp>
    </p:spTree>
    <p:extLst>
      <p:ext uri="{BB962C8B-B14F-4D97-AF65-F5344CB8AC3E}">
        <p14:creationId xmlns:p14="http://schemas.microsoft.com/office/powerpoint/2010/main" val="2391212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4940025C-3067-4D10-A2A4-987D7140F996}" type="datetime1">
              <a:rPr lang="en-AU" smtClean="0"/>
              <a:t>7/05/2020</a:t>
            </a:fld>
            <a:endParaRPr lang="en-AU"/>
          </a:p>
        </p:txBody>
      </p:sp>
      <p:sp>
        <p:nvSpPr>
          <p:cNvPr id="5" name="Footer Placeholder 4"/>
          <p:cNvSpPr>
            <a:spLocks noGrp="1"/>
          </p:cNvSpPr>
          <p:nvPr>
            <p:ph type="ftr" sz="quarter" idx="11"/>
          </p:nvPr>
        </p:nvSpPr>
        <p:spPr/>
        <p:txBody>
          <a:bodyPr/>
          <a:lstStyle/>
          <a:p>
            <a:r>
              <a:rPr lang="en-AU"/>
              <a:t>Create your own (ACARA)</a:t>
            </a:r>
          </a:p>
        </p:txBody>
      </p:sp>
      <p:sp>
        <p:nvSpPr>
          <p:cNvPr id="6" name="Slide Number Placeholder 5"/>
          <p:cNvSpPr>
            <a:spLocks noGrp="1"/>
          </p:cNvSpPr>
          <p:nvPr>
            <p:ph type="sldNum" sz="quarter" idx="12"/>
          </p:nvPr>
        </p:nvSpPr>
        <p:spPr/>
        <p:txBody>
          <a:bodyPr/>
          <a:lstStyle/>
          <a:p>
            <a:fld id="{DB5E2D89-B770-473F-8AB2-8BE7258DD879}" type="slidenum">
              <a:rPr lang="en-AU" smtClean="0"/>
              <a:t>‹#›</a:t>
            </a:fld>
            <a:endParaRPr lang="en-AU"/>
          </a:p>
        </p:txBody>
      </p:sp>
    </p:spTree>
    <p:extLst>
      <p:ext uri="{BB962C8B-B14F-4D97-AF65-F5344CB8AC3E}">
        <p14:creationId xmlns:p14="http://schemas.microsoft.com/office/powerpoint/2010/main" val="358345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E89F9FF-3EAA-419F-87DB-3A232224A4C4}" type="datetime1">
              <a:rPr lang="en-AU" smtClean="0"/>
              <a:t>7/05/2020</a:t>
            </a:fld>
            <a:endParaRPr lang="en-AU"/>
          </a:p>
        </p:txBody>
      </p:sp>
      <p:sp>
        <p:nvSpPr>
          <p:cNvPr id="5" name="Footer Placeholder 4"/>
          <p:cNvSpPr>
            <a:spLocks noGrp="1"/>
          </p:cNvSpPr>
          <p:nvPr>
            <p:ph type="ftr" sz="quarter" idx="11"/>
          </p:nvPr>
        </p:nvSpPr>
        <p:spPr/>
        <p:txBody>
          <a:bodyPr/>
          <a:lstStyle/>
          <a:p>
            <a:r>
              <a:rPr lang="en-AU"/>
              <a:t>Create your own (ACARA)</a:t>
            </a:r>
          </a:p>
        </p:txBody>
      </p:sp>
      <p:sp>
        <p:nvSpPr>
          <p:cNvPr id="6" name="Slide Number Placeholder 5"/>
          <p:cNvSpPr>
            <a:spLocks noGrp="1"/>
          </p:cNvSpPr>
          <p:nvPr>
            <p:ph type="sldNum" sz="quarter" idx="12"/>
          </p:nvPr>
        </p:nvSpPr>
        <p:spPr/>
        <p:txBody>
          <a:bodyPr/>
          <a:lstStyle/>
          <a:p>
            <a:fld id="{DB5E2D89-B770-473F-8AB2-8BE7258DD879}" type="slidenum">
              <a:rPr lang="en-AU" smtClean="0"/>
              <a:t>‹#›</a:t>
            </a:fld>
            <a:endParaRPr lang="en-AU"/>
          </a:p>
        </p:txBody>
      </p:sp>
    </p:spTree>
    <p:extLst>
      <p:ext uri="{BB962C8B-B14F-4D97-AF65-F5344CB8AC3E}">
        <p14:creationId xmlns:p14="http://schemas.microsoft.com/office/powerpoint/2010/main" val="2842939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0DFD06D-89C7-46DD-8DBB-D651314BF7B9}" type="datetime1">
              <a:rPr lang="en-AU" smtClean="0"/>
              <a:t>7/05/2020</a:t>
            </a:fld>
            <a:endParaRPr lang="en-AU"/>
          </a:p>
        </p:txBody>
      </p:sp>
      <p:sp>
        <p:nvSpPr>
          <p:cNvPr id="5" name="Footer Placeholder 4"/>
          <p:cNvSpPr>
            <a:spLocks noGrp="1"/>
          </p:cNvSpPr>
          <p:nvPr>
            <p:ph type="ftr" sz="quarter" idx="11"/>
          </p:nvPr>
        </p:nvSpPr>
        <p:spPr/>
        <p:txBody>
          <a:bodyPr/>
          <a:lstStyle/>
          <a:p>
            <a:r>
              <a:rPr lang="en-AU"/>
              <a:t>Create your own (ACARA)</a:t>
            </a:r>
          </a:p>
        </p:txBody>
      </p:sp>
      <p:sp>
        <p:nvSpPr>
          <p:cNvPr id="6" name="Slide Number Placeholder 5"/>
          <p:cNvSpPr>
            <a:spLocks noGrp="1"/>
          </p:cNvSpPr>
          <p:nvPr>
            <p:ph type="sldNum" sz="quarter" idx="12"/>
          </p:nvPr>
        </p:nvSpPr>
        <p:spPr/>
        <p:txBody>
          <a:bodyPr/>
          <a:lstStyle/>
          <a:p>
            <a:fld id="{DB5E2D89-B770-473F-8AB2-8BE7258DD879}" type="slidenum">
              <a:rPr lang="en-AU" smtClean="0"/>
              <a:t>‹#›</a:t>
            </a:fld>
            <a:endParaRPr lang="en-AU"/>
          </a:p>
        </p:txBody>
      </p:sp>
    </p:spTree>
    <p:extLst>
      <p:ext uri="{BB962C8B-B14F-4D97-AF65-F5344CB8AC3E}">
        <p14:creationId xmlns:p14="http://schemas.microsoft.com/office/powerpoint/2010/main" val="2082773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06C3E89-FBCB-4A35-B4FE-F0E3FB6AEB48}" type="datetime1">
              <a:rPr lang="en-AU" smtClean="0"/>
              <a:t>7/05/2020</a:t>
            </a:fld>
            <a:endParaRPr lang="en-AU"/>
          </a:p>
        </p:txBody>
      </p:sp>
      <p:sp>
        <p:nvSpPr>
          <p:cNvPr id="5" name="Footer Placeholder 4"/>
          <p:cNvSpPr>
            <a:spLocks noGrp="1"/>
          </p:cNvSpPr>
          <p:nvPr>
            <p:ph type="ftr" sz="quarter" idx="11"/>
          </p:nvPr>
        </p:nvSpPr>
        <p:spPr/>
        <p:txBody>
          <a:bodyPr/>
          <a:lstStyle/>
          <a:p>
            <a:r>
              <a:rPr lang="en-AU"/>
              <a:t>Create your own (ACARA)</a:t>
            </a:r>
          </a:p>
        </p:txBody>
      </p:sp>
      <p:sp>
        <p:nvSpPr>
          <p:cNvPr id="6" name="Slide Number Placeholder 5"/>
          <p:cNvSpPr>
            <a:spLocks noGrp="1"/>
          </p:cNvSpPr>
          <p:nvPr>
            <p:ph type="sldNum" sz="quarter" idx="12"/>
          </p:nvPr>
        </p:nvSpPr>
        <p:spPr/>
        <p:txBody>
          <a:bodyPr/>
          <a:lstStyle/>
          <a:p>
            <a:fld id="{DB5E2D89-B770-473F-8AB2-8BE7258DD879}" type="slidenum">
              <a:rPr lang="en-AU" smtClean="0"/>
              <a:t>‹#›</a:t>
            </a:fld>
            <a:endParaRPr lang="en-AU"/>
          </a:p>
        </p:txBody>
      </p:sp>
    </p:spTree>
    <p:extLst>
      <p:ext uri="{BB962C8B-B14F-4D97-AF65-F5344CB8AC3E}">
        <p14:creationId xmlns:p14="http://schemas.microsoft.com/office/powerpoint/2010/main" val="2782965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91FE1E-89EA-4B4E-AC78-39115B93B82C}" type="datetime1">
              <a:rPr lang="en-AU" smtClean="0"/>
              <a:t>7/05/2020</a:t>
            </a:fld>
            <a:endParaRPr lang="en-AU"/>
          </a:p>
        </p:txBody>
      </p:sp>
      <p:sp>
        <p:nvSpPr>
          <p:cNvPr id="5" name="Footer Placeholder 4"/>
          <p:cNvSpPr>
            <a:spLocks noGrp="1"/>
          </p:cNvSpPr>
          <p:nvPr>
            <p:ph type="ftr" sz="quarter" idx="11"/>
          </p:nvPr>
        </p:nvSpPr>
        <p:spPr/>
        <p:txBody>
          <a:bodyPr/>
          <a:lstStyle/>
          <a:p>
            <a:r>
              <a:rPr lang="en-AU"/>
              <a:t>Create your own (ACARA)</a:t>
            </a:r>
          </a:p>
        </p:txBody>
      </p:sp>
      <p:sp>
        <p:nvSpPr>
          <p:cNvPr id="6" name="Slide Number Placeholder 5"/>
          <p:cNvSpPr>
            <a:spLocks noGrp="1"/>
          </p:cNvSpPr>
          <p:nvPr>
            <p:ph type="sldNum" sz="quarter" idx="12"/>
          </p:nvPr>
        </p:nvSpPr>
        <p:spPr/>
        <p:txBody>
          <a:bodyPr/>
          <a:lstStyle/>
          <a:p>
            <a:fld id="{DB5E2D89-B770-473F-8AB2-8BE7258DD879}" type="slidenum">
              <a:rPr lang="en-AU" smtClean="0"/>
              <a:t>‹#›</a:t>
            </a:fld>
            <a:endParaRPr lang="en-AU"/>
          </a:p>
        </p:txBody>
      </p:sp>
    </p:spTree>
    <p:extLst>
      <p:ext uri="{BB962C8B-B14F-4D97-AF65-F5344CB8AC3E}">
        <p14:creationId xmlns:p14="http://schemas.microsoft.com/office/powerpoint/2010/main" val="4169207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56AC76E3-499B-4FC3-B009-B89C9B1CAA01}" type="datetime1">
              <a:rPr lang="en-AU" smtClean="0"/>
              <a:t>7/05/2020</a:t>
            </a:fld>
            <a:endParaRPr lang="en-AU"/>
          </a:p>
        </p:txBody>
      </p:sp>
      <p:sp>
        <p:nvSpPr>
          <p:cNvPr id="6" name="Footer Placeholder 5"/>
          <p:cNvSpPr>
            <a:spLocks noGrp="1"/>
          </p:cNvSpPr>
          <p:nvPr>
            <p:ph type="ftr" sz="quarter" idx="11"/>
          </p:nvPr>
        </p:nvSpPr>
        <p:spPr/>
        <p:txBody>
          <a:bodyPr/>
          <a:lstStyle/>
          <a:p>
            <a:r>
              <a:rPr lang="en-AU"/>
              <a:t>Create your own (ACARA)</a:t>
            </a:r>
          </a:p>
        </p:txBody>
      </p:sp>
      <p:sp>
        <p:nvSpPr>
          <p:cNvPr id="7" name="Slide Number Placeholder 6"/>
          <p:cNvSpPr>
            <a:spLocks noGrp="1"/>
          </p:cNvSpPr>
          <p:nvPr>
            <p:ph type="sldNum" sz="quarter" idx="12"/>
          </p:nvPr>
        </p:nvSpPr>
        <p:spPr/>
        <p:txBody>
          <a:bodyPr/>
          <a:lstStyle/>
          <a:p>
            <a:fld id="{DB5E2D89-B770-473F-8AB2-8BE7258DD879}" type="slidenum">
              <a:rPr lang="en-AU" smtClean="0"/>
              <a:t>‹#›</a:t>
            </a:fld>
            <a:endParaRPr lang="en-AU"/>
          </a:p>
        </p:txBody>
      </p:sp>
    </p:spTree>
    <p:extLst>
      <p:ext uri="{BB962C8B-B14F-4D97-AF65-F5344CB8AC3E}">
        <p14:creationId xmlns:p14="http://schemas.microsoft.com/office/powerpoint/2010/main" val="357293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91E0701-BD60-4387-9713-FABFD2206327}" type="datetime1">
              <a:rPr lang="en-AU" smtClean="0"/>
              <a:t>7/05/2020</a:t>
            </a:fld>
            <a:endParaRPr lang="en-AU"/>
          </a:p>
        </p:txBody>
      </p:sp>
      <p:sp>
        <p:nvSpPr>
          <p:cNvPr id="8" name="Footer Placeholder 7"/>
          <p:cNvSpPr>
            <a:spLocks noGrp="1"/>
          </p:cNvSpPr>
          <p:nvPr>
            <p:ph type="ftr" sz="quarter" idx="11"/>
          </p:nvPr>
        </p:nvSpPr>
        <p:spPr/>
        <p:txBody>
          <a:bodyPr/>
          <a:lstStyle/>
          <a:p>
            <a:r>
              <a:rPr lang="en-AU"/>
              <a:t>Create your own (ACARA)</a:t>
            </a:r>
          </a:p>
        </p:txBody>
      </p:sp>
      <p:sp>
        <p:nvSpPr>
          <p:cNvPr id="9" name="Slide Number Placeholder 8"/>
          <p:cNvSpPr>
            <a:spLocks noGrp="1"/>
          </p:cNvSpPr>
          <p:nvPr>
            <p:ph type="sldNum" sz="quarter" idx="12"/>
          </p:nvPr>
        </p:nvSpPr>
        <p:spPr/>
        <p:txBody>
          <a:bodyPr/>
          <a:lstStyle/>
          <a:p>
            <a:fld id="{DB5E2D89-B770-473F-8AB2-8BE7258DD879}" type="slidenum">
              <a:rPr lang="en-AU" smtClean="0"/>
              <a:t>‹#›</a:t>
            </a:fld>
            <a:endParaRPr lang="en-AU"/>
          </a:p>
        </p:txBody>
      </p:sp>
    </p:spTree>
    <p:extLst>
      <p:ext uri="{BB962C8B-B14F-4D97-AF65-F5344CB8AC3E}">
        <p14:creationId xmlns:p14="http://schemas.microsoft.com/office/powerpoint/2010/main" val="157050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551595E-4AB2-46A2-867D-5935C734C7AA}" type="datetime1">
              <a:rPr lang="en-AU" smtClean="0"/>
              <a:t>7/05/2020</a:t>
            </a:fld>
            <a:endParaRPr lang="en-AU"/>
          </a:p>
        </p:txBody>
      </p:sp>
      <p:sp>
        <p:nvSpPr>
          <p:cNvPr id="4" name="Footer Placeholder 3"/>
          <p:cNvSpPr>
            <a:spLocks noGrp="1"/>
          </p:cNvSpPr>
          <p:nvPr>
            <p:ph type="ftr" sz="quarter" idx="11"/>
          </p:nvPr>
        </p:nvSpPr>
        <p:spPr/>
        <p:txBody>
          <a:bodyPr/>
          <a:lstStyle/>
          <a:p>
            <a:r>
              <a:rPr lang="en-AU"/>
              <a:t>Create your own (ACARA)</a:t>
            </a:r>
          </a:p>
        </p:txBody>
      </p:sp>
      <p:sp>
        <p:nvSpPr>
          <p:cNvPr id="5" name="Slide Number Placeholder 4"/>
          <p:cNvSpPr>
            <a:spLocks noGrp="1"/>
          </p:cNvSpPr>
          <p:nvPr>
            <p:ph type="sldNum" sz="quarter" idx="12"/>
          </p:nvPr>
        </p:nvSpPr>
        <p:spPr/>
        <p:txBody>
          <a:bodyPr/>
          <a:lstStyle/>
          <a:p>
            <a:fld id="{DB5E2D89-B770-473F-8AB2-8BE7258DD879}" type="slidenum">
              <a:rPr lang="en-AU" smtClean="0"/>
              <a:t>‹#›</a:t>
            </a:fld>
            <a:endParaRPr lang="en-AU"/>
          </a:p>
        </p:txBody>
      </p:sp>
    </p:spTree>
    <p:extLst>
      <p:ext uri="{BB962C8B-B14F-4D97-AF65-F5344CB8AC3E}">
        <p14:creationId xmlns:p14="http://schemas.microsoft.com/office/powerpoint/2010/main" val="5715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09531-94A8-4D72-8957-45FBB606D9E2}" type="datetime1">
              <a:rPr lang="en-AU" smtClean="0"/>
              <a:t>7/05/2020</a:t>
            </a:fld>
            <a:endParaRPr lang="en-AU"/>
          </a:p>
        </p:txBody>
      </p:sp>
      <p:sp>
        <p:nvSpPr>
          <p:cNvPr id="3" name="Footer Placeholder 2"/>
          <p:cNvSpPr>
            <a:spLocks noGrp="1"/>
          </p:cNvSpPr>
          <p:nvPr>
            <p:ph type="ftr" sz="quarter" idx="11"/>
          </p:nvPr>
        </p:nvSpPr>
        <p:spPr/>
        <p:txBody>
          <a:bodyPr/>
          <a:lstStyle/>
          <a:p>
            <a:r>
              <a:rPr lang="en-AU"/>
              <a:t>Create your own (ACARA)</a:t>
            </a:r>
          </a:p>
        </p:txBody>
      </p:sp>
      <p:sp>
        <p:nvSpPr>
          <p:cNvPr id="4" name="Slide Number Placeholder 3"/>
          <p:cNvSpPr>
            <a:spLocks noGrp="1"/>
          </p:cNvSpPr>
          <p:nvPr>
            <p:ph type="sldNum" sz="quarter" idx="12"/>
          </p:nvPr>
        </p:nvSpPr>
        <p:spPr/>
        <p:txBody>
          <a:bodyPr/>
          <a:lstStyle/>
          <a:p>
            <a:fld id="{DB5E2D89-B770-473F-8AB2-8BE7258DD879}" type="slidenum">
              <a:rPr lang="en-AU" smtClean="0"/>
              <a:t>‹#›</a:t>
            </a:fld>
            <a:endParaRPr lang="en-AU"/>
          </a:p>
        </p:txBody>
      </p:sp>
    </p:spTree>
    <p:extLst>
      <p:ext uri="{BB962C8B-B14F-4D97-AF65-F5344CB8AC3E}">
        <p14:creationId xmlns:p14="http://schemas.microsoft.com/office/powerpoint/2010/main" val="370000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76FA86-51D4-4A4A-9E5F-65C6E6CD2621}" type="datetime1">
              <a:rPr lang="en-AU" smtClean="0"/>
              <a:t>7/05/2020</a:t>
            </a:fld>
            <a:endParaRPr lang="en-AU"/>
          </a:p>
        </p:txBody>
      </p:sp>
      <p:sp>
        <p:nvSpPr>
          <p:cNvPr id="6" name="Footer Placeholder 5"/>
          <p:cNvSpPr>
            <a:spLocks noGrp="1"/>
          </p:cNvSpPr>
          <p:nvPr>
            <p:ph type="ftr" sz="quarter" idx="11"/>
          </p:nvPr>
        </p:nvSpPr>
        <p:spPr/>
        <p:txBody>
          <a:bodyPr/>
          <a:lstStyle/>
          <a:p>
            <a:r>
              <a:rPr lang="en-AU"/>
              <a:t>Create your own (ACARA)</a:t>
            </a:r>
          </a:p>
        </p:txBody>
      </p:sp>
      <p:sp>
        <p:nvSpPr>
          <p:cNvPr id="7" name="Slide Number Placeholder 6"/>
          <p:cNvSpPr>
            <a:spLocks noGrp="1"/>
          </p:cNvSpPr>
          <p:nvPr>
            <p:ph type="sldNum" sz="quarter" idx="12"/>
          </p:nvPr>
        </p:nvSpPr>
        <p:spPr/>
        <p:txBody>
          <a:bodyPr/>
          <a:lstStyle/>
          <a:p>
            <a:fld id="{DB5E2D89-B770-473F-8AB2-8BE7258DD879}" type="slidenum">
              <a:rPr lang="en-AU" smtClean="0"/>
              <a:t>‹#›</a:t>
            </a:fld>
            <a:endParaRPr lang="en-AU"/>
          </a:p>
        </p:txBody>
      </p:sp>
    </p:spTree>
    <p:extLst>
      <p:ext uri="{BB962C8B-B14F-4D97-AF65-F5344CB8AC3E}">
        <p14:creationId xmlns:p14="http://schemas.microsoft.com/office/powerpoint/2010/main" val="290683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0DE743-793C-426E-B8B8-77E4F5F0C5A5}" type="datetime1">
              <a:rPr lang="en-AU" smtClean="0"/>
              <a:t>7/05/2020</a:t>
            </a:fld>
            <a:endParaRPr lang="en-AU"/>
          </a:p>
        </p:txBody>
      </p:sp>
      <p:sp>
        <p:nvSpPr>
          <p:cNvPr id="6" name="Footer Placeholder 5"/>
          <p:cNvSpPr>
            <a:spLocks noGrp="1"/>
          </p:cNvSpPr>
          <p:nvPr>
            <p:ph type="ftr" sz="quarter" idx="11"/>
          </p:nvPr>
        </p:nvSpPr>
        <p:spPr/>
        <p:txBody>
          <a:bodyPr/>
          <a:lstStyle/>
          <a:p>
            <a:r>
              <a:rPr lang="en-AU"/>
              <a:t>Create your own (ACARA)</a:t>
            </a:r>
          </a:p>
        </p:txBody>
      </p:sp>
      <p:sp>
        <p:nvSpPr>
          <p:cNvPr id="7" name="Slide Number Placeholder 6"/>
          <p:cNvSpPr>
            <a:spLocks noGrp="1"/>
          </p:cNvSpPr>
          <p:nvPr>
            <p:ph type="sldNum" sz="quarter" idx="12"/>
          </p:nvPr>
        </p:nvSpPr>
        <p:spPr/>
        <p:txBody>
          <a:bodyPr/>
          <a:lstStyle/>
          <a:p>
            <a:fld id="{DB5E2D89-B770-473F-8AB2-8BE7258DD879}" type="slidenum">
              <a:rPr lang="en-AU" smtClean="0"/>
              <a:t>‹#›</a:t>
            </a:fld>
            <a:endParaRPr lang="en-AU"/>
          </a:p>
        </p:txBody>
      </p:sp>
    </p:spTree>
    <p:extLst>
      <p:ext uri="{BB962C8B-B14F-4D97-AF65-F5344CB8AC3E}">
        <p14:creationId xmlns:p14="http://schemas.microsoft.com/office/powerpoint/2010/main" val="20321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B583D-2025-4A14-A581-10452FE493FA}" type="datetime1">
              <a:rPr lang="en-AU" smtClean="0"/>
              <a:t>7/05/2020</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Create your own (ACARA)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E2D89-B770-473F-8AB2-8BE7258DD879}" type="slidenum">
              <a:rPr lang="en-AU" smtClean="0"/>
              <a:t>‹#›</a:t>
            </a:fld>
            <a:endParaRPr lang="en-AU"/>
          </a:p>
        </p:txBody>
      </p:sp>
    </p:spTree>
    <p:extLst>
      <p:ext uri="{BB962C8B-B14F-4D97-AF65-F5344CB8AC3E}">
        <p14:creationId xmlns:p14="http://schemas.microsoft.com/office/powerpoint/2010/main" val="3812529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4.bin"/><Relationship Id="rId4" Type="http://schemas.openxmlformats.org/officeDocument/2006/relationships/image" Target="../media/image9.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a:t>Creating lessons based on challenging mathematical tasks for yourself</a:t>
            </a:r>
          </a:p>
        </p:txBody>
      </p:sp>
      <p:sp>
        <p:nvSpPr>
          <p:cNvPr id="3" name="Subtitle 2"/>
          <p:cNvSpPr>
            <a:spLocks noGrp="1"/>
          </p:cNvSpPr>
          <p:nvPr>
            <p:ph type="subTitle" idx="1"/>
          </p:nvPr>
        </p:nvSpPr>
        <p:spPr/>
        <p:txBody>
          <a:bodyPr/>
          <a:lstStyle/>
          <a:p>
            <a:r>
              <a:rPr lang="en-AU" dirty="0"/>
              <a:t>Peter Sullivan</a:t>
            </a:r>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3238729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Fishing</a:t>
            </a:r>
          </a:p>
        </p:txBody>
      </p:sp>
      <p:sp>
        <p:nvSpPr>
          <p:cNvPr id="3" name="Content Placeholder 2"/>
          <p:cNvSpPr>
            <a:spLocks noGrp="1"/>
          </p:cNvSpPr>
          <p:nvPr>
            <p:ph idx="1"/>
          </p:nvPr>
        </p:nvSpPr>
        <p:spPr/>
        <p:txBody>
          <a:bodyPr/>
          <a:lstStyle/>
          <a:p>
            <a:r>
              <a:rPr lang="en-US" sz="3600" dirty="0"/>
              <a:t>Seven people went fishing. </a:t>
            </a:r>
          </a:p>
          <a:p>
            <a:r>
              <a:rPr lang="en-US" sz="3600" dirty="0"/>
              <a:t>The mean number of fish the people caught was 5, the median was 4, and the mode was 3.</a:t>
            </a:r>
          </a:p>
          <a:p>
            <a:r>
              <a:rPr lang="en-US" sz="3600" dirty="0"/>
              <a:t> How many fish might each person have caught?</a:t>
            </a:r>
            <a:endParaRPr lang="en-AU" sz="3600" dirty="0"/>
          </a:p>
          <a:p>
            <a:endParaRPr lang="en-AU" dirty="0"/>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3057804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6 right angles</a:t>
            </a:r>
          </a:p>
        </p:txBody>
      </p:sp>
      <p:sp>
        <p:nvSpPr>
          <p:cNvPr id="3" name="Content Placeholder 2"/>
          <p:cNvSpPr>
            <a:spLocks noGrp="1"/>
          </p:cNvSpPr>
          <p:nvPr>
            <p:ph idx="1"/>
          </p:nvPr>
        </p:nvSpPr>
        <p:spPr>
          <a:xfrm>
            <a:off x="457200" y="2564904"/>
            <a:ext cx="8229600" cy="3561259"/>
          </a:xfrm>
        </p:spPr>
        <p:txBody>
          <a:bodyPr/>
          <a:lstStyle/>
          <a:p>
            <a:r>
              <a:rPr lang="en-AU" dirty="0"/>
              <a:t>Draw a closed shape that has 6 internal right angles</a:t>
            </a:r>
          </a:p>
          <a:p>
            <a:r>
              <a:rPr lang="en-AU" dirty="0"/>
              <a:t>If the perimeter of your shape is 1 km, what might be the dimensions of the sides?</a:t>
            </a:r>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2836660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SA = 22</a:t>
            </a:r>
          </a:p>
        </p:txBody>
      </p:sp>
      <p:sp>
        <p:nvSpPr>
          <p:cNvPr id="3" name="Content Placeholder 2"/>
          <p:cNvSpPr>
            <a:spLocks noGrp="1"/>
          </p:cNvSpPr>
          <p:nvPr>
            <p:ph idx="1"/>
          </p:nvPr>
        </p:nvSpPr>
        <p:spPr/>
        <p:txBody>
          <a:bodyPr/>
          <a:lstStyle/>
          <a:p>
            <a:r>
              <a:rPr lang="en-AU" dirty="0"/>
              <a:t>The surface area of a rectangular prism is 22 </a:t>
            </a:r>
            <a:r>
              <a:rPr lang="en-AU" dirty="0" err="1"/>
              <a:t>sq</a:t>
            </a:r>
            <a:r>
              <a:rPr lang="en-AU" dirty="0"/>
              <a:t> cm.</a:t>
            </a:r>
          </a:p>
          <a:p>
            <a:r>
              <a:rPr lang="en-AU" dirty="0"/>
              <a:t>What might be the dimensions?</a:t>
            </a:r>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832642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Half way between</a:t>
            </a:r>
          </a:p>
        </p:txBody>
      </p:sp>
      <p:sp>
        <p:nvSpPr>
          <p:cNvPr id="3" name="Content Placeholder 2"/>
          <p:cNvSpPr>
            <a:spLocks noGrp="1"/>
          </p:cNvSpPr>
          <p:nvPr>
            <p:ph idx="1"/>
          </p:nvPr>
        </p:nvSpPr>
        <p:spPr/>
        <p:txBody>
          <a:bodyPr/>
          <a:lstStyle/>
          <a:p>
            <a:pPr marL="0" indent="0">
              <a:buNone/>
            </a:pPr>
            <a:r>
              <a:rPr lang="en-AU" dirty="0"/>
              <a:t>7.1 is halfway between two numbers. What might be the numbers?</a:t>
            </a:r>
          </a:p>
          <a:p>
            <a:endParaRPr lang="en-AU" dirty="0"/>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4152400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What is the similar about each of those examples?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2702742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Apply that strategy to the questions you identified earlier</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3495836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395536" y="274638"/>
            <a:ext cx="8291264" cy="1570186"/>
          </a:xfrm>
        </p:spPr>
        <p:txBody>
          <a:bodyPr>
            <a:normAutofit/>
          </a:bodyPr>
          <a:lstStyle/>
          <a:p>
            <a:r>
              <a:rPr lang="en-US" dirty="0"/>
              <a:t>Strategy 2: Making tasks open by removing parts</a:t>
            </a:r>
            <a:endParaRPr lang="en-AU" dirty="0"/>
          </a:p>
        </p:txBody>
      </p:sp>
      <p:sp>
        <p:nvSpPr>
          <p:cNvPr id="174083" name="Rectangle 3"/>
          <p:cNvSpPr>
            <a:spLocks noGrp="1" noChangeArrowheads="1"/>
          </p:cNvSpPr>
          <p:nvPr>
            <p:ph type="body" idx="1"/>
          </p:nvPr>
        </p:nvSpPr>
        <p:spPr>
          <a:xfrm>
            <a:off x="467544" y="2132856"/>
            <a:ext cx="8219256" cy="3993307"/>
          </a:xfrm>
        </p:spPr>
        <p:txBody>
          <a:bodyPr/>
          <a:lstStyle/>
          <a:p>
            <a:pPr>
              <a:buFont typeface="Wingdings" pitchFamily="2" charset="2"/>
              <a:buNone/>
            </a:pPr>
            <a:endParaRPr lang="en-US" dirty="0"/>
          </a:p>
          <a:p>
            <a:r>
              <a:rPr lang="en-US" dirty="0"/>
              <a:t>Write down a complete question including the answer.</a:t>
            </a:r>
          </a:p>
          <a:p>
            <a:r>
              <a:rPr lang="en-US" dirty="0"/>
              <a:t>Remove some of the question parts.</a:t>
            </a:r>
          </a:p>
          <a:p>
            <a:endParaRPr lang="en-AU" dirty="0"/>
          </a:p>
        </p:txBody>
      </p:sp>
      <p:sp>
        <p:nvSpPr>
          <p:cNvPr id="2" name="Footer Placeholder 1"/>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2961065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LEARNING TASK</a:t>
            </a:r>
          </a:p>
        </p:txBody>
      </p:sp>
      <p:sp>
        <p:nvSpPr>
          <p:cNvPr id="3" name="Content Placeholder 2"/>
          <p:cNvSpPr>
            <a:spLocks noGrp="1"/>
          </p:cNvSpPr>
          <p:nvPr>
            <p:ph idx="1"/>
          </p:nvPr>
        </p:nvSpPr>
        <p:spPr/>
        <p:txBody>
          <a:bodyPr>
            <a:normAutofit lnSpcReduction="10000"/>
          </a:bodyPr>
          <a:lstStyle/>
          <a:p>
            <a:pPr marL="0" indent="0" algn="ctr">
              <a:buNone/>
            </a:pPr>
            <a:r>
              <a:rPr lang="en-US" dirty="0"/>
              <a:t>I did an addition question correctly for homework, but my printer ran out of ink. </a:t>
            </a:r>
          </a:p>
          <a:p>
            <a:pPr marL="0" indent="0" algn="ctr">
              <a:buNone/>
            </a:pPr>
            <a:r>
              <a:rPr lang="en-US" dirty="0"/>
              <a:t>I remember it looked like</a:t>
            </a:r>
            <a:endParaRPr lang="en-AU" dirty="0"/>
          </a:p>
          <a:p>
            <a:pPr marL="0" indent="0" algn="ctr">
              <a:buNone/>
            </a:pPr>
            <a:r>
              <a:rPr lang="en-US" dirty="0"/>
              <a:t> </a:t>
            </a:r>
            <a:endParaRPr lang="en-AU" dirty="0"/>
          </a:p>
          <a:p>
            <a:pPr marL="0" indent="0" algn="ctr">
              <a:buNone/>
            </a:pPr>
            <a:r>
              <a:rPr lang="en-US" dirty="0"/>
              <a:t>__ 4 + __  = __ 0</a:t>
            </a:r>
            <a:endParaRPr lang="en-AU" dirty="0"/>
          </a:p>
          <a:p>
            <a:pPr marL="0" indent="0" algn="ctr">
              <a:buNone/>
            </a:pPr>
            <a:r>
              <a:rPr lang="en-US" dirty="0"/>
              <a:t> </a:t>
            </a:r>
            <a:endParaRPr lang="en-AU" dirty="0"/>
          </a:p>
          <a:p>
            <a:pPr marL="0" indent="0" algn="ctr">
              <a:buNone/>
            </a:pPr>
            <a:r>
              <a:rPr lang="en-US" dirty="0"/>
              <a:t>What might be the digits that did not print?</a:t>
            </a:r>
            <a:endParaRPr lang="en-AU" dirty="0"/>
          </a:p>
          <a:p>
            <a:pPr marL="0" indent="0" algn="ctr">
              <a:buNone/>
            </a:pPr>
            <a:r>
              <a:rPr lang="en-US" dirty="0"/>
              <a:t>(Give as many sets of answers as you can).</a:t>
            </a:r>
            <a:endParaRPr lang="en-AU" dirty="0"/>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3045365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AU" altLang="en-US"/>
              <a:t>LEARNING TASK</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752"/>
            </a:stretch>
          </a:blipFill>
        </p:spPr>
        <p:txBody>
          <a:bodyPr/>
          <a:lstStyle/>
          <a:p>
            <a:pPr eaLnBrk="1" hangingPunct="1">
              <a:defRPr/>
            </a:pPr>
            <a:endParaRPr lang="en-AU" dirty="0">
              <a:noFill/>
            </a:endParaRPr>
          </a:p>
        </p:txBody>
      </p:sp>
      <p:sp>
        <p:nvSpPr>
          <p:cNvPr id="2" name="Footer Placeholder 1"/>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2427460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a:t>I did a multiplication question correctly for homework, but my printer was out of ink. I remember it looked like</a:t>
            </a:r>
          </a:p>
          <a:p>
            <a:pPr marL="0" indent="0">
              <a:buNone/>
            </a:pPr>
            <a:r>
              <a:rPr lang="en-AU" dirty="0"/>
              <a:t>		2 . __ × 3 .  __ = __ . __</a:t>
            </a:r>
          </a:p>
          <a:p>
            <a:r>
              <a:rPr lang="en-AU" dirty="0"/>
              <a:t>What might be the digits that that did not print?</a:t>
            </a:r>
          </a:p>
          <a:p>
            <a:pPr marL="0" indent="0">
              <a:buNone/>
            </a:pPr>
            <a:r>
              <a:rPr lang="en-AU" dirty="0"/>
              <a:t>	(give as many answers as you can)</a:t>
            </a:r>
          </a:p>
          <a:p>
            <a:endParaRPr lang="en-AU" dirty="0"/>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23943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Abstract</a:t>
            </a:r>
          </a:p>
        </p:txBody>
      </p:sp>
      <p:sp>
        <p:nvSpPr>
          <p:cNvPr id="3" name="Content Placeholder 2"/>
          <p:cNvSpPr>
            <a:spLocks noGrp="1"/>
          </p:cNvSpPr>
          <p:nvPr>
            <p:ph idx="1"/>
          </p:nvPr>
        </p:nvSpPr>
        <p:spPr>
          <a:xfrm>
            <a:off x="457200" y="1643063"/>
            <a:ext cx="8229600" cy="4525963"/>
          </a:xfrm>
        </p:spPr>
        <p:txBody>
          <a:bodyPr>
            <a:normAutofit fontScale="92500"/>
          </a:bodyPr>
          <a:lstStyle/>
          <a:p>
            <a:pPr marL="0" indent="0">
              <a:buNone/>
            </a:pPr>
            <a:endParaRPr lang="en-AU" dirty="0"/>
          </a:p>
          <a:p>
            <a:r>
              <a:rPr lang="en-AU" dirty="0"/>
              <a:t>While there are many wonderful resources available, the fastest way to create more challenging and engaging mathematics lessons is to do-it-yourself. </a:t>
            </a:r>
          </a:p>
          <a:p>
            <a:r>
              <a:rPr lang="en-AU" dirty="0"/>
              <a:t>This session will outline 5 strategies for creating open-ended questions out of closed ones, challenging tasks out of mundane ones, and engaging lessons from text book questions.</a:t>
            </a:r>
          </a:p>
          <a:p>
            <a:endParaRPr lang="en-AU" dirty="0"/>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4216123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LEARNING TASK</a:t>
            </a:r>
          </a:p>
        </p:txBody>
      </p:sp>
      <p:sp>
        <p:nvSpPr>
          <p:cNvPr id="3" name="Content Placeholder 2"/>
          <p:cNvSpPr>
            <a:spLocks noGrp="1"/>
          </p:cNvSpPr>
          <p:nvPr>
            <p:ph idx="1"/>
          </p:nvPr>
        </p:nvSpPr>
        <p:spPr/>
        <p:txBody>
          <a:bodyPr/>
          <a:lstStyle/>
          <a:p>
            <a:pPr marL="0" indent="0">
              <a:buNone/>
            </a:pPr>
            <a:r>
              <a:rPr lang="en-AU" dirty="0"/>
              <a:t>Place each of these numbers onto one of the empty squares to make the sentence true.  Find as many different ways of doing this as you can.</a:t>
            </a:r>
          </a:p>
          <a:p>
            <a:pPr marL="0" indent="0">
              <a:buNone/>
            </a:pPr>
            <a:endParaRPr lang="en-AU" dirty="0"/>
          </a:p>
          <a:p>
            <a:pPr marL="0" indent="0">
              <a:buNone/>
            </a:pPr>
            <a:endParaRPr lang="en-AU" dirty="0"/>
          </a:p>
          <a:p>
            <a:pPr marL="0" indent="0">
              <a:buNone/>
            </a:pPr>
            <a:endParaRPr lang="en-AU" dirty="0"/>
          </a:p>
          <a:p>
            <a:pPr marL="0" indent="0">
              <a:buNone/>
            </a:pPr>
            <a:r>
              <a:rPr lang="en-AU" dirty="0"/>
              <a:t>                                            &gt;</a:t>
            </a:r>
          </a:p>
          <a:p>
            <a:pPr marL="0" indent="0" algn="ctr">
              <a:buNone/>
            </a:pPr>
            <a:r>
              <a:rPr lang="en-AU" dirty="0"/>
              <a:t>Record your solutions </a:t>
            </a:r>
          </a:p>
          <a:p>
            <a:pPr marL="0" indent="0">
              <a:buNone/>
            </a:pPr>
            <a:endParaRPr lang="en-A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501008"/>
            <a:ext cx="329565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256053" y="4868525"/>
            <a:ext cx="1127124" cy="572135"/>
            <a:chOff x="0" y="0"/>
            <a:chExt cx="1127175" cy="572135"/>
          </a:xfrm>
        </p:grpSpPr>
        <p:sp>
          <p:nvSpPr>
            <p:cNvPr id="9" name="Text Box 2"/>
            <p:cNvSpPr txBox="1">
              <a:spLocks noChangeArrowheads="1"/>
            </p:cNvSpPr>
            <p:nvPr/>
          </p:nvSpPr>
          <p:spPr bwMode="auto">
            <a:xfrm>
              <a:off x="0" y="0"/>
              <a:ext cx="487656" cy="5721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1000"/>
                </a:spcAft>
              </a:pPr>
              <a:r>
                <a:rPr lang="en-AU" sz="2600">
                  <a:effectLst/>
                  <a:latin typeface="Calibri"/>
                  <a:ea typeface="Dotum"/>
                  <a:cs typeface="Arial"/>
                </a:rPr>
                <a:t> </a:t>
              </a:r>
              <a:endParaRPr lang="en-AU" sz="1200">
                <a:effectLst/>
                <a:latin typeface="Calibri"/>
                <a:ea typeface="Dotum"/>
                <a:cs typeface="Arial"/>
              </a:endParaRPr>
            </a:p>
          </p:txBody>
        </p:sp>
        <p:sp>
          <p:nvSpPr>
            <p:cNvPr id="10" name="Text Box 2"/>
            <p:cNvSpPr txBox="1">
              <a:spLocks noChangeArrowheads="1"/>
            </p:cNvSpPr>
            <p:nvPr/>
          </p:nvSpPr>
          <p:spPr bwMode="auto">
            <a:xfrm>
              <a:off x="639519" y="0"/>
              <a:ext cx="487656" cy="5721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1000"/>
                </a:spcAft>
              </a:pPr>
              <a:r>
                <a:rPr lang="en-AU" sz="2600">
                  <a:effectLst/>
                  <a:latin typeface="Calibri"/>
                  <a:ea typeface="Dotum"/>
                  <a:cs typeface="Arial"/>
                </a:rPr>
                <a:t> </a:t>
              </a:r>
              <a:endParaRPr lang="en-AU" sz="1200">
                <a:effectLst/>
                <a:latin typeface="Calibri"/>
                <a:ea typeface="Dotum"/>
                <a:cs typeface="Arial"/>
              </a:endParaRPr>
            </a:p>
          </p:txBody>
        </p:sp>
      </p:grpSp>
      <p:grpSp>
        <p:nvGrpSpPr>
          <p:cNvPr id="6" name="Group 5"/>
          <p:cNvGrpSpPr/>
          <p:nvPr/>
        </p:nvGrpSpPr>
        <p:grpSpPr>
          <a:xfrm>
            <a:off x="4912768" y="4869160"/>
            <a:ext cx="1155065" cy="572135"/>
            <a:chOff x="0" y="0"/>
            <a:chExt cx="1155224" cy="572135"/>
          </a:xfrm>
        </p:grpSpPr>
        <p:sp>
          <p:nvSpPr>
            <p:cNvPr id="7" name="Text Box 2"/>
            <p:cNvSpPr txBox="1">
              <a:spLocks noChangeArrowheads="1"/>
            </p:cNvSpPr>
            <p:nvPr/>
          </p:nvSpPr>
          <p:spPr bwMode="auto">
            <a:xfrm>
              <a:off x="0" y="0"/>
              <a:ext cx="487656" cy="5721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1000"/>
                </a:spcAft>
              </a:pPr>
              <a:r>
                <a:rPr lang="en-AU" sz="2600">
                  <a:effectLst/>
                  <a:latin typeface="Calibri"/>
                  <a:ea typeface="Dotum"/>
                  <a:cs typeface="Arial"/>
                </a:rPr>
                <a:t> </a:t>
              </a:r>
              <a:endParaRPr lang="en-AU" sz="1200">
                <a:effectLst/>
                <a:latin typeface="Calibri"/>
                <a:ea typeface="Dotum"/>
                <a:cs typeface="Arial"/>
              </a:endParaRPr>
            </a:p>
          </p:txBody>
        </p:sp>
        <p:sp>
          <p:nvSpPr>
            <p:cNvPr id="8" name="Text Box 2"/>
            <p:cNvSpPr txBox="1">
              <a:spLocks noChangeArrowheads="1"/>
            </p:cNvSpPr>
            <p:nvPr/>
          </p:nvSpPr>
          <p:spPr bwMode="auto">
            <a:xfrm>
              <a:off x="667568" y="0"/>
              <a:ext cx="487656" cy="5721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1000"/>
                </a:spcAft>
              </a:pPr>
              <a:r>
                <a:rPr lang="en-AU" sz="2600" u="none" strike="noStrike">
                  <a:effectLst/>
                  <a:latin typeface="Calibri"/>
                  <a:ea typeface="Dotum"/>
                  <a:cs typeface="Arial"/>
                </a:rPr>
                <a:t> </a:t>
              </a:r>
              <a:endParaRPr lang="en-AU" sz="1200">
                <a:effectLst/>
                <a:latin typeface="Calibri"/>
                <a:ea typeface="Dotum"/>
                <a:cs typeface="Arial"/>
              </a:endParaRPr>
            </a:p>
          </p:txBody>
        </p:sp>
      </p:gr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1777510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Inequalities</a:t>
            </a:r>
          </a:p>
        </p:txBody>
      </p:sp>
      <p:sp>
        <p:nvSpPr>
          <p:cNvPr id="3" name="Content Placeholder 2"/>
          <p:cNvSpPr>
            <a:spLocks noGrp="1"/>
          </p:cNvSpPr>
          <p:nvPr>
            <p:ph idx="1"/>
          </p:nvPr>
        </p:nvSpPr>
        <p:spPr/>
        <p:txBody>
          <a:bodyPr/>
          <a:lstStyle/>
          <a:p>
            <a:r>
              <a:rPr lang="en-AU" dirty="0"/>
              <a:t>Where might you place these cards on this </a:t>
            </a:r>
            <a:r>
              <a:rPr lang="en-AU" dirty="0" err="1"/>
              <a:t>inequation</a:t>
            </a:r>
            <a:r>
              <a:rPr lang="en-AU" dirty="0"/>
              <a:t>? </a:t>
            </a:r>
          </a:p>
          <a:p>
            <a:pPr>
              <a:buNone/>
            </a:pPr>
            <a:r>
              <a:rPr lang="en-AU" sz="4400" dirty="0"/>
              <a:t>			__ .__ __ &lt; 3. __</a:t>
            </a:r>
            <a:endParaRPr lang="en-AU" sz="1600" b="1" dirty="0"/>
          </a:p>
          <a:p>
            <a:r>
              <a:rPr lang="en-AU" dirty="0"/>
              <a:t>(How many different answers are there?)</a:t>
            </a:r>
          </a:p>
          <a:p>
            <a:endParaRPr lang="en-AU" dirty="0"/>
          </a:p>
        </p:txBody>
      </p:sp>
      <p:sp>
        <p:nvSpPr>
          <p:cNvPr id="4" name="Footer Placeholder 3"/>
          <p:cNvSpPr>
            <a:spLocks noGrp="1"/>
          </p:cNvSpPr>
          <p:nvPr>
            <p:ph type="ftr" sz="quarter" idx="11"/>
          </p:nvPr>
        </p:nvSpPr>
        <p:spPr/>
        <p:txBody>
          <a:bodyPr/>
          <a:lstStyle/>
          <a:p>
            <a:r>
              <a:rPr lang="en-AU"/>
              <a:t>Create your own (ACARA)</a:t>
            </a:r>
          </a:p>
        </p:txBody>
      </p:sp>
      <p:sp>
        <p:nvSpPr>
          <p:cNvPr id="5" name="Rectangle 4"/>
          <p:cNvSpPr/>
          <p:nvPr/>
        </p:nvSpPr>
        <p:spPr>
          <a:xfrm>
            <a:off x="1403648" y="4509120"/>
            <a:ext cx="93610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0" b="1" dirty="0"/>
              <a:t>3</a:t>
            </a:r>
          </a:p>
        </p:txBody>
      </p:sp>
      <p:sp>
        <p:nvSpPr>
          <p:cNvPr id="6" name="Rectangle 5"/>
          <p:cNvSpPr/>
          <p:nvPr/>
        </p:nvSpPr>
        <p:spPr>
          <a:xfrm>
            <a:off x="2843808" y="4497040"/>
            <a:ext cx="93610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0" b="1" dirty="0"/>
              <a:t>0</a:t>
            </a:r>
          </a:p>
        </p:txBody>
      </p:sp>
      <p:sp>
        <p:nvSpPr>
          <p:cNvPr id="7" name="Rectangle 6"/>
          <p:cNvSpPr/>
          <p:nvPr/>
        </p:nvSpPr>
        <p:spPr>
          <a:xfrm>
            <a:off x="4427984" y="4509120"/>
            <a:ext cx="93610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0" b="1" dirty="0"/>
              <a:t>2</a:t>
            </a:r>
          </a:p>
        </p:txBody>
      </p:sp>
      <p:sp>
        <p:nvSpPr>
          <p:cNvPr id="8" name="Rectangle 7"/>
          <p:cNvSpPr/>
          <p:nvPr/>
        </p:nvSpPr>
        <p:spPr>
          <a:xfrm>
            <a:off x="5940152" y="4484960"/>
            <a:ext cx="93610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0" b="1" dirty="0"/>
              <a:t>6</a:t>
            </a:r>
          </a:p>
        </p:txBody>
      </p:sp>
    </p:spTree>
    <p:extLst>
      <p:ext uri="{BB962C8B-B14F-4D97-AF65-F5344CB8AC3E}">
        <p14:creationId xmlns:p14="http://schemas.microsoft.com/office/powerpoint/2010/main" val="2518470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r>
              <a:rPr lang="en-AU" dirty="0"/>
              <a:t>What might be the missing terms?</a:t>
            </a:r>
          </a:p>
          <a:p>
            <a:endParaRPr lang="en-AU" dirty="0"/>
          </a:p>
          <a:p>
            <a:pPr lvl="1" algn="ctr">
              <a:buNone/>
            </a:pPr>
            <a:r>
              <a:rPr lang="en-AU" sz="4800" dirty="0"/>
              <a:t>4x + 3 = __ + __ + __</a:t>
            </a:r>
          </a:p>
        </p:txBody>
      </p:sp>
      <p:sp>
        <p:nvSpPr>
          <p:cNvPr id="4" name="Footer Placeholder 3"/>
          <p:cNvSpPr>
            <a:spLocks noGrp="1"/>
          </p:cNvSpPr>
          <p:nvPr>
            <p:ph type="ftr" sz="quarter" idx="11"/>
          </p:nvPr>
        </p:nvSpPr>
        <p:spPr/>
        <p:txBody>
          <a:bodyPr/>
          <a:lstStyle/>
          <a:p>
            <a:r>
              <a:rPr lang="it-IT"/>
              <a:t>Create your own (ACARA)</a:t>
            </a:r>
            <a:endParaRPr lang="en-AU"/>
          </a:p>
        </p:txBody>
      </p:sp>
    </p:spTree>
    <p:extLst>
      <p:ext uri="{BB962C8B-B14F-4D97-AF65-F5344CB8AC3E}">
        <p14:creationId xmlns:p14="http://schemas.microsoft.com/office/powerpoint/2010/main" val="2921252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AU" altLang="en-US"/>
              <a:t>CLOSEST TO 2</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752" r="-1111"/>
            </a:stretch>
          </a:blipFill>
        </p:spPr>
        <p:txBody>
          <a:bodyPr/>
          <a:lstStyle/>
          <a:p>
            <a:pPr eaLnBrk="1" hangingPunct="1">
              <a:defRPr/>
            </a:pPr>
            <a:r>
              <a:rPr lang="en-AU">
                <a:noFill/>
              </a:rPr>
              <a:t> </a:t>
            </a:r>
          </a:p>
        </p:txBody>
      </p:sp>
      <p:sp>
        <p:nvSpPr>
          <p:cNvPr id="2" name="Footer Placeholder 1"/>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3590496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What is the similar about each of those examples?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4101181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Apply that strategy to the questions you identified earlier</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2065497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dirty="0"/>
              <a:t>Strategy 3: Openness through </a:t>
            </a:r>
            <a:r>
              <a:rPr lang="en-US" dirty="0" err="1"/>
              <a:t>personalising</a:t>
            </a:r>
            <a:endParaRPr lang="en-AU" dirty="0"/>
          </a:p>
        </p:txBody>
      </p:sp>
      <p:sp>
        <p:nvSpPr>
          <p:cNvPr id="19459" name="Rectangle 3"/>
          <p:cNvSpPr>
            <a:spLocks noGrp="1" noChangeArrowheads="1"/>
          </p:cNvSpPr>
          <p:nvPr>
            <p:ph type="body" idx="1"/>
          </p:nvPr>
        </p:nvSpPr>
        <p:spPr>
          <a:xfrm>
            <a:off x="457200" y="1916832"/>
            <a:ext cx="8229600" cy="4209331"/>
          </a:xfrm>
        </p:spPr>
        <p:txBody>
          <a:bodyPr/>
          <a:lstStyle/>
          <a:p>
            <a:pPr algn="just"/>
            <a:r>
              <a:rPr lang="en-US" dirty="0">
                <a:latin typeface="Times" charset="0"/>
                <a:cs typeface="Times New Roman" pitchFamily="18" charset="0"/>
              </a:rPr>
              <a:t>This can be either about them</a:t>
            </a:r>
          </a:p>
          <a:p>
            <a:pPr algn="just"/>
            <a:r>
              <a:rPr lang="en-US" dirty="0">
                <a:latin typeface="Times" charset="0"/>
                <a:cs typeface="Times New Roman" pitchFamily="18" charset="0"/>
              </a:rPr>
              <a:t>Or they create their unique solution</a:t>
            </a:r>
          </a:p>
          <a:p>
            <a:pPr algn="just"/>
            <a:r>
              <a:rPr lang="en-US" dirty="0">
                <a:latin typeface="Times" charset="0"/>
                <a:cs typeface="Times New Roman" pitchFamily="18" charset="0"/>
              </a:rPr>
              <a:t>It makes it obvious to the students that they have to engage their </a:t>
            </a:r>
            <a:r>
              <a:rPr lang="en-US" dirty="0">
                <a:solidFill>
                  <a:srgbClr val="CC0066"/>
                </a:solidFill>
                <a:latin typeface="Times" charset="0"/>
                <a:cs typeface="Times New Roman" pitchFamily="18" charset="0"/>
              </a:rPr>
              <a:t>own</a:t>
            </a:r>
            <a:r>
              <a:rPr lang="en-US" dirty="0">
                <a:latin typeface="Times" charset="0"/>
                <a:cs typeface="Times New Roman" pitchFamily="18" charset="0"/>
              </a:rPr>
              <a:t> minds in solving the task.</a:t>
            </a:r>
          </a:p>
          <a:p>
            <a:endParaRPr lang="en-AU" dirty="0"/>
          </a:p>
        </p:txBody>
      </p:sp>
      <p:sp>
        <p:nvSpPr>
          <p:cNvPr id="2" name="Footer Placeholder 1"/>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3211905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85926"/>
            <a:ext cx="8229600" cy="4221365"/>
          </a:xfrm>
        </p:spPr>
        <p:txBody>
          <a:bodyPr>
            <a:normAutofit/>
          </a:bodyPr>
          <a:lstStyle/>
          <a:p>
            <a:r>
              <a:rPr lang="en-AU" sz="3600" dirty="0"/>
              <a:t>Write your name using 50 </a:t>
            </a:r>
            <a:r>
              <a:rPr lang="en-AU" sz="4000" b="1" dirty="0"/>
              <a:t>matchsticks</a:t>
            </a:r>
            <a:endParaRPr lang="en-AU" sz="3600" b="1" dirty="0"/>
          </a:p>
          <a:p>
            <a:endParaRPr lang="en-AU" dirty="0"/>
          </a:p>
        </p:txBody>
      </p:sp>
      <p:sp>
        <p:nvSpPr>
          <p:cNvPr id="2" name="Title 1"/>
          <p:cNvSpPr>
            <a:spLocks noGrp="1"/>
          </p:cNvSpPr>
          <p:nvPr>
            <p:ph type="title"/>
          </p:nvPr>
        </p:nvSpPr>
        <p:spPr/>
        <p:txBody>
          <a:bodyPr>
            <a:normAutofit/>
          </a:bodyPr>
          <a:lstStyle/>
          <a:p>
            <a:endParaRPr lang="en-AU" dirty="0"/>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108644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Documents and Settings\sullivanp\Desktop\peter sullivan 008.jpg"/>
          <p:cNvPicPr>
            <a:picLocks noChangeAspect="1" noChangeArrowheads="1"/>
          </p:cNvPicPr>
          <p:nvPr/>
        </p:nvPicPr>
        <p:blipFill>
          <a:blip r:embed="rId2" cstate="print"/>
          <a:srcRect/>
          <a:stretch>
            <a:fillRect/>
          </a:stretch>
        </p:blipFill>
        <p:spPr bwMode="auto">
          <a:xfrm>
            <a:off x="990600" y="1039813"/>
            <a:ext cx="7315200" cy="4879975"/>
          </a:xfrm>
          <a:prstGeom prst="rect">
            <a:avLst/>
          </a:prstGeom>
          <a:noFill/>
        </p:spPr>
      </p:pic>
      <p:sp>
        <p:nvSpPr>
          <p:cNvPr id="3" name="Footer Placeholder 2"/>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266336669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026" descr="C:\Documents and Settings\sullivanp\Desktop\peter sullivan 012.jpg"/>
          <p:cNvPicPr>
            <a:picLocks noChangeAspect="1" noChangeArrowheads="1"/>
          </p:cNvPicPr>
          <p:nvPr/>
        </p:nvPicPr>
        <p:blipFill>
          <a:blip r:embed="rId2" cstate="print"/>
          <a:srcRect/>
          <a:stretch>
            <a:fillRect/>
          </a:stretch>
        </p:blipFill>
        <p:spPr bwMode="auto">
          <a:xfrm>
            <a:off x="685800" y="836613"/>
            <a:ext cx="7696200" cy="5132387"/>
          </a:xfrm>
          <a:prstGeom prst="rect">
            <a:avLst/>
          </a:prstGeom>
          <a:noFill/>
        </p:spPr>
      </p:pic>
      <p:sp>
        <p:nvSpPr>
          <p:cNvPr id="3" name="Footer Placeholder 2"/>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325817671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tx2"/>
                </a:solidFill>
              </a:rPr>
              <a:t>Overview</a:t>
            </a:r>
          </a:p>
        </p:txBody>
      </p:sp>
      <p:sp>
        <p:nvSpPr>
          <p:cNvPr id="3" name="Content Placeholder 2"/>
          <p:cNvSpPr>
            <a:spLocks noGrp="1"/>
          </p:cNvSpPr>
          <p:nvPr>
            <p:ph idx="1"/>
          </p:nvPr>
        </p:nvSpPr>
        <p:spPr>
          <a:xfrm>
            <a:off x="457200" y="1815678"/>
            <a:ext cx="8229600" cy="4353347"/>
          </a:xfrm>
        </p:spPr>
        <p:txBody>
          <a:bodyPr/>
          <a:lstStyle/>
          <a:p>
            <a:r>
              <a:rPr lang="en-AU" dirty="0"/>
              <a:t>Four strategies for creating open-middled and/or ended tasks</a:t>
            </a:r>
          </a:p>
          <a:p>
            <a:r>
              <a:rPr lang="en-AU" dirty="0"/>
              <a:t>A fifth strategy based that uses text books</a:t>
            </a:r>
          </a:p>
          <a:p>
            <a:r>
              <a:rPr lang="en-AU" dirty="0"/>
              <a:t>Creating some tasks</a:t>
            </a:r>
          </a:p>
          <a:p>
            <a:r>
              <a:rPr lang="en-AU" dirty="0"/>
              <a:t>Creating some lessons (that use those tasks)</a:t>
            </a:r>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262323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Some further examples</a:t>
            </a:r>
            <a:endParaRPr lang="en-AU" dirty="0"/>
          </a:p>
        </p:txBody>
      </p:sp>
      <p:sp>
        <p:nvSpPr>
          <p:cNvPr id="3" name="Content Placeholder 2"/>
          <p:cNvSpPr>
            <a:spLocks noGrp="1"/>
          </p:cNvSpPr>
          <p:nvPr>
            <p:ph idx="1"/>
          </p:nvPr>
        </p:nvSpPr>
        <p:spPr/>
        <p:txBody>
          <a:bodyPr/>
          <a:lstStyle/>
          <a:p>
            <a:r>
              <a:rPr lang="en-AU" dirty="0"/>
              <a:t>Write a sentence with 5 words with the mean number of letters per word being 4</a:t>
            </a:r>
          </a:p>
          <a:p>
            <a:r>
              <a:rPr lang="en-US" dirty="0">
                <a:latin typeface="Times" charset="0"/>
                <a:cs typeface="Times New Roman" pitchFamily="18" charset="0"/>
              </a:rPr>
              <a:t>Draw a graph to show how hungry you are over the day?</a:t>
            </a:r>
            <a:r>
              <a:rPr lang="en-US" dirty="0">
                <a:cs typeface="Times New Roman" pitchFamily="18" charset="0"/>
              </a:rPr>
              <a:t> </a:t>
            </a:r>
          </a:p>
          <a:p>
            <a:r>
              <a:rPr lang="en-US" dirty="0">
                <a:cs typeface="Times New Roman" pitchFamily="18" charset="0"/>
              </a:rPr>
              <a:t>Someone has a BMI of 27. What might be their height and weight? How does this compare with you?</a:t>
            </a:r>
            <a:endParaRPr lang="en-AU" dirty="0"/>
          </a:p>
          <a:p>
            <a:endParaRPr lang="en-AU" dirty="0"/>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2402282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Apply that strategy to the questions you identified earlier</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2220449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p:cNvSpPr>
          <p:nvPr/>
        </p:nvSpPr>
        <p:spPr>
          <a:xfrm>
            <a:off x="1371600" y="1795462"/>
            <a:ext cx="6400800" cy="3267075"/>
          </a:xfrm>
          <a:prstGeom prst="roundRect">
            <a:avLst/>
          </a:prstGeom>
          <a:solidFill>
            <a:sysClr val="window" lastClr="FFFFFF"/>
          </a:solidFill>
          <a:ln w="28575"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234315" algn="just">
              <a:spcAft>
                <a:spcPts val="0"/>
              </a:spcAft>
            </a:pPr>
            <a:r>
              <a:rPr lang="en-AU" sz="1200">
                <a:effectLst/>
                <a:latin typeface="Times New Roman"/>
                <a:ea typeface="Times New Roman"/>
                <a:cs typeface="Arial Unicode MS"/>
              </a:rPr>
              <a:t> </a:t>
            </a:r>
          </a:p>
          <a:p>
            <a:pPr indent="234315" algn="just">
              <a:spcAft>
                <a:spcPts val="0"/>
              </a:spcAft>
            </a:pPr>
            <a:r>
              <a:rPr lang="en-AU" sz="1200">
                <a:effectLst/>
                <a:latin typeface="Times New Roman"/>
                <a:ea typeface="Times New Roman"/>
                <a:cs typeface="Arial Unicode MS"/>
              </a:rPr>
              <a:t> </a:t>
            </a:r>
          </a:p>
          <a:p>
            <a:pPr marL="234315" marR="234315" algn="just">
              <a:spcBef>
                <a:spcPts val="600"/>
              </a:spcBef>
              <a:spcAft>
                <a:spcPts val="600"/>
              </a:spcAft>
            </a:pPr>
            <a:r>
              <a:rPr lang="en-AU" sz="1200" kern="1200">
                <a:solidFill>
                  <a:srgbClr val="000000"/>
                </a:solidFill>
                <a:effectLst/>
                <a:latin typeface="Arial"/>
                <a:ea typeface="Times New Roman"/>
                <a:cs typeface="Arial Unicode MS"/>
              </a:rPr>
              <a:t> </a:t>
            </a:r>
            <a:endParaRPr lang="en-AU" sz="1000">
              <a:effectLst/>
              <a:latin typeface="Times New Roman"/>
              <a:ea typeface="Times New Roman"/>
              <a:cs typeface="Arial Unicode MS"/>
            </a:endParaRPr>
          </a:p>
          <a:p>
            <a:pPr marL="234315" marR="234315" algn="just">
              <a:spcBef>
                <a:spcPts val="600"/>
              </a:spcBef>
              <a:spcAft>
                <a:spcPts val="600"/>
              </a:spcAft>
            </a:pPr>
            <a:r>
              <a:rPr lang="en-AU" sz="1200" kern="1200">
                <a:solidFill>
                  <a:srgbClr val="000000"/>
                </a:solidFill>
                <a:effectLst/>
                <a:latin typeface="Arial"/>
                <a:ea typeface="Times New Roman"/>
                <a:cs typeface="Arial Unicode MS"/>
              </a:rPr>
              <a:t> </a:t>
            </a:r>
            <a:endParaRPr lang="en-AU" sz="1000">
              <a:effectLst/>
              <a:latin typeface="Times New Roman"/>
              <a:ea typeface="Times New Roman"/>
              <a:cs typeface="Arial Unicode MS"/>
            </a:endParaRPr>
          </a:p>
        </p:txBody>
      </p:sp>
      <p:sp>
        <p:nvSpPr>
          <p:cNvPr id="5" name="Rectangle 4"/>
          <p:cNvSpPr/>
          <p:nvPr/>
        </p:nvSpPr>
        <p:spPr>
          <a:xfrm rot="21303420">
            <a:off x="5182850" y="2127813"/>
            <a:ext cx="2299335" cy="2578100"/>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n-AU" sz="1800">
                <a:solidFill>
                  <a:srgbClr val="FF0000"/>
                </a:solidFill>
                <a:effectLst/>
                <a:latin typeface="Goudy Stout"/>
                <a:ea typeface="Dotum"/>
                <a:cs typeface="Arial"/>
              </a:rPr>
              <a:t>Special offer</a:t>
            </a:r>
            <a:endParaRPr lang="en-AU" sz="1400">
              <a:effectLst/>
              <a:latin typeface="Times New Roman"/>
              <a:ea typeface="Dotum"/>
              <a:cs typeface="Arial"/>
            </a:endParaRPr>
          </a:p>
          <a:p>
            <a:pPr algn="ctr">
              <a:spcAft>
                <a:spcPts val="600"/>
              </a:spcAft>
            </a:pPr>
            <a:r>
              <a:rPr lang="en-AU" sz="1400">
                <a:solidFill>
                  <a:srgbClr val="FF0000"/>
                </a:solidFill>
                <a:effectLst/>
                <a:ea typeface="Dotum"/>
                <a:cs typeface="Arial"/>
              </a:rPr>
              <a:t>THREE PAIRS FOR THE PRICE OF TWO</a:t>
            </a:r>
            <a:endParaRPr lang="en-AU" sz="1400">
              <a:effectLst/>
              <a:latin typeface="Times New Roman"/>
              <a:ea typeface="Dotum"/>
              <a:cs typeface="Arial"/>
            </a:endParaRPr>
          </a:p>
          <a:p>
            <a:pPr algn="ctr">
              <a:spcAft>
                <a:spcPts val="1000"/>
              </a:spcAft>
            </a:pPr>
            <a:r>
              <a:rPr lang="en-AU" sz="900">
                <a:solidFill>
                  <a:srgbClr val="FF0000"/>
                </a:solidFill>
                <a:effectLst/>
                <a:ea typeface="Dotum"/>
                <a:cs typeface="Arial"/>
              </a:rPr>
              <a:t>The free pair is the cheapest one</a:t>
            </a:r>
            <a:endParaRPr lang="en-AU" sz="1400">
              <a:effectLst/>
              <a:latin typeface="Times New Roman"/>
              <a:ea typeface="Dotum"/>
              <a:cs typeface="Arial"/>
            </a:endParaRPr>
          </a:p>
        </p:txBody>
      </p:sp>
      <p:sp>
        <p:nvSpPr>
          <p:cNvPr id="6" name="Rounded Rectangle 5"/>
          <p:cNvSpPr>
            <a:spLocks/>
          </p:cNvSpPr>
          <p:nvPr/>
        </p:nvSpPr>
        <p:spPr>
          <a:xfrm>
            <a:off x="539552" y="1606887"/>
            <a:ext cx="7736904" cy="4212059"/>
          </a:xfrm>
          <a:prstGeom prst="roundRect">
            <a:avLst/>
          </a:prstGeom>
          <a:solidFill>
            <a:sysClr val="window" lastClr="FFFFFF"/>
          </a:solidFill>
          <a:ln w="28575"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234315" algn="just">
              <a:spcAft>
                <a:spcPts val="0"/>
              </a:spcAft>
            </a:pPr>
            <a:r>
              <a:rPr lang="en-AU" sz="1200">
                <a:effectLst/>
                <a:latin typeface="Times New Roman"/>
                <a:ea typeface="Times New Roman"/>
                <a:cs typeface="Arial Unicode MS"/>
              </a:rPr>
              <a:t> </a:t>
            </a:r>
          </a:p>
          <a:p>
            <a:pPr indent="234315" algn="just">
              <a:spcAft>
                <a:spcPts val="0"/>
              </a:spcAft>
            </a:pPr>
            <a:r>
              <a:rPr lang="en-AU" sz="1200">
                <a:effectLst/>
                <a:latin typeface="Times New Roman"/>
                <a:ea typeface="Times New Roman"/>
                <a:cs typeface="Arial Unicode MS"/>
              </a:rPr>
              <a:t> </a:t>
            </a:r>
          </a:p>
          <a:p>
            <a:pPr marL="234315" marR="234315" algn="just">
              <a:spcBef>
                <a:spcPts val="600"/>
              </a:spcBef>
              <a:spcAft>
                <a:spcPts val="600"/>
              </a:spcAft>
            </a:pPr>
            <a:r>
              <a:rPr lang="en-AU" sz="1200" kern="1200">
                <a:solidFill>
                  <a:srgbClr val="000000"/>
                </a:solidFill>
                <a:effectLst/>
                <a:latin typeface="Arial"/>
                <a:ea typeface="Times New Roman"/>
                <a:cs typeface="Arial Unicode MS"/>
              </a:rPr>
              <a:t> </a:t>
            </a:r>
            <a:endParaRPr lang="en-AU" sz="1000">
              <a:effectLst/>
              <a:latin typeface="Times New Roman"/>
              <a:ea typeface="Times New Roman"/>
              <a:cs typeface="Arial Unicode MS"/>
            </a:endParaRPr>
          </a:p>
          <a:p>
            <a:pPr marL="234315" marR="234315" algn="just">
              <a:spcBef>
                <a:spcPts val="600"/>
              </a:spcBef>
              <a:spcAft>
                <a:spcPts val="600"/>
              </a:spcAft>
            </a:pPr>
            <a:r>
              <a:rPr lang="en-AU" sz="1200" kern="1200">
                <a:solidFill>
                  <a:srgbClr val="000000"/>
                </a:solidFill>
                <a:effectLst/>
                <a:latin typeface="Arial"/>
                <a:ea typeface="Times New Roman"/>
                <a:cs typeface="Arial Unicode MS"/>
              </a:rPr>
              <a:t> </a:t>
            </a:r>
            <a:endParaRPr lang="en-AU" sz="1000">
              <a:effectLst/>
              <a:latin typeface="Times New Roman"/>
              <a:ea typeface="Times New Roman"/>
              <a:cs typeface="Arial Unicode MS"/>
            </a:endParaRPr>
          </a:p>
        </p:txBody>
      </p:sp>
      <p:sp>
        <p:nvSpPr>
          <p:cNvPr id="7" name="Rectangle 6"/>
          <p:cNvSpPr/>
          <p:nvPr/>
        </p:nvSpPr>
        <p:spPr>
          <a:xfrm rot="21303420">
            <a:off x="5354302" y="2099615"/>
            <a:ext cx="2570086" cy="3226604"/>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n-AU" sz="1800" dirty="0">
                <a:solidFill>
                  <a:srgbClr val="FF0000"/>
                </a:solidFill>
                <a:effectLst/>
                <a:latin typeface="Goudy Stout"/>
                <a:ea typeface="Dotum"/>
                <a:cs typeface="Arial"/>
              </a:rPr>
              <a:t>Special offer</a:t>
            </a:r>
            <a:endParaRPr lang="en-AU" sz="1400" dirty="0">
              <a:effectLst/>
              <a:latin typeface="Times New Roman"/>
              <a:ea typeface="Dotum"/>
              <a:cs typeface="Arial"/>
            </a:endParaRPr>
          </a:p>
          <a:p>
            <a:pPr algn="ctr">
              <a:spcAft>
                <a:spcPts val="600"/>
              </a:spcAft>
            </a:pPr>
            <a:r>
              <a:rPr lang="en-AU" sz="1400" dirty="0">
                <a:solidFill>
                  <a:srgbClr val="FF0000"/>
                </a:solidFill>
                <a:effectLst/>
                <a:ea typeface="Dotum"/>
                <a:cs typeface="Arial"/>
              </a:rPr>
              <a:t>THREE PAIRS FOR THE PRICE OF TWO</a:t>
            </a:r>
            <a:endParaRPr lang="en-AU" sz="1400" dirty="0">
              <a:effectLst/>
              <a:latin typeface="Times New Roman"/>
              <a:ea typeface="Dotum"/>
              <a:cs typeface="Arial"/>
            </a:endParaRPr>
          </a:p>
          <a:p>
            <a:pPr algn="ctr">
              <a:spcAft>
                <a:spcPts val="1000"/>
              </a:spcAft>
            </a:pPr>
            <a:r>
              <a:rPr lang="en-AU" sz="900" dirty="0">
                <a:solidFill>
                  <a:srgbClr val="FF0000"/>
                </a:solidFill>
                <a:effectLst/>
                <a:ea typeface="Dotum"/>
                <a:cs typeface="Arial"/>
              </a:rPr>
              <a:t>The free pair is the cheapest one</a:t>
            </a:r>
          </a:p>
          <a:p>
            <a:pPr algn="ctr">
              <a:spcAft>
                <a:spcPts val="1000"/>
              </a:spcAft>
            </a:pPr>
            <a:endParaRPr lang="en-AU" sz="900" dirty="0">
              <a:solidFill>
                <a:srgbClr val="FF0000"/>
              </a:solidFill>
              <a:effectLst/>
              <a:ea typeface="Dotum"/>
              <a:cs typeface="Arial"/>
            </a:endParaRPr>
          </a:p>
          <a:p>
            <a:pPr algn="ctr">
              <a:spcAft>
                <a:spcPts val="1000"/>
              </a:spcAft>
            </a:pPr>
            <a:endParaRPr lang="en-AU" sz="1400" dirty="0">
              <a:effectLst/>
              <a:latin typeface="Times New Roman"/>
              <a:ea typeface="Dotum"/>
              <a:cs typeface="Arial"/>
            </a:endParaRPr>
          </a:p>
        </p:txBody>
      </p:sp>
      <p:sp>
        <p:nvSpPr>
          <p:cNvPr id="8" name="Text Box 2"/>
          <p:cNvSpPr txBox="1">
            <a:spLocks noChangeArrowheads="1"/>
          </p:cNvSpPr>
          <p:nvPr/>
        </p:nvSpPr>
        <p:spPr bwMode="auto">
          <a:xfrm>
            <a:off x="827584" y="2096491"/>
            <a:ext cx="4152721" cy="3554819"/>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spcAft>
                <a:spcPts val="1000"/>
              </a:spcAft>
            </a:pPr>
            <a:r>
              <a:rPr lang="en-AU" sz="2000" dirty="0">
                <a:effectLst/>
                <a:latin typeface="Times New Roman"/>
                <a:ea typeface="Dotum"/>
                <a:cs typeface="Arial"/>
              </a:rPr>
              <a:t>Rose and Ann go shopping for shoes. </a:t>
            </a:r>
            <a:r>
              <a:rPr lang="en-AU" sz="2000" dirty="0">
                <a:latin typeface="Times New Roman"/>
                <a:ea typeface="Dotum"/>
                <a:cs typeface="Arial"/>
              </a:rPr>
              <a:t>Rose chooses </a:t>
            </a:r>
            <a:r>
              <a:rPr lang="en-AU" sz="2000" dirty="0">
                <a:effectLst/>
                <a:latin typeface="Times New Roman"/>
                <a:ea typeface="Dotum"/>
                <a:cs typeface="Arial"/>
              </a:rPr>
              <a:t>one pair for $110 and another for $100. Ann chooses a pair that cost $160.</a:t>
            </a:r>
          </a:p>
          <a:p>
            <a:pPr>
              <a:spcAft>
                <a:spcPts val="1000"/>
              </a:spcAft>
            </a:pPr>
            <a:r>
              <a:rPr lang="en-AU" sz="2000" dirty="0">
                <a:effectLst/>
                <a:latin typeface="Times New Roman"/>
                <a:ea typeface="Dotum"/>
                <a:cs typeface="Arial"/>
              </a:rPr>
              <a:t>When they go to pay, the assistant says that there is a sale on, and they get 3 pairs of shoes for the price of 2 pairs. </a:t>
            </a:r>
          </a:p>
          <a:p>
            <a:pPr>
              <a:spcAft>
                <a:spcPts val="1000"/>
              </a:spcAft>
            </a:pPr>
            <a:r>
              <a:rPr lang="en-AU" sz="2000" dirty="0">
                <a:effectLst/>
                <a:latin typeface="Times New Roman"/>
                <a:ea typeface="Dotum"/>
                <a:cs typeface="Arial"/>
              </a:rPr>
              <a:t>Give two options for how much </a:t>
            </a:r>
            <a:r>
              <a:rPr lang="en-AU" sz="2000" dirty="0">
                <a:latin typeface="Times New Roman"/>
                <a:ea typeface="Dotum"/>
                <a:cs typeface="Arial"/>
              </a:rPr>
              <a:t>Rose and Ann </a:t>
            </a:r>
            <a:r>
              <a:rPr lang="en-AU" sz="2000" dirty="0">
                <a:effectLst/>
                <a:latin typeface="Times New Roman"/>
                <a:ea typeface="Dotum"/>
                <a:cs typeface="Arial"/>
              </a:rPr>
              <a:t>should each pay?</a:t>
            </a:r>
          </a:p>
          <a:p>
            <a:pPr>
              <a:spcAft>
                <a:spcPts val="1000"/>
              </a:spcAft>
            </a:pPr>
            <a:r>
              <a:rPr lang="en-AU" sz="2000" dirty="0">
                <a:effectLst/>
                <a:latin typeface="Times New Roman"/>
                <a:ea typeface="Dotum"/>
                <a:cs typeface="Arial"/>
              </a:rPr>
              <a:t>Explain which option is fairer.</a:t>
            </a:r>
          </a:p>
        </p:txBody>
      </p:sp>
      <p:pic>
        <p:nvPicPr>
          <p:cNvPr id="9" name="Picture 8"/>
          <p:cNvPicPr/>
          <p:nvPr/>
        </p:nvPicPr>
        <p:blipFill rotWithShape="1">
          <a:blip r:embed="rId2" cstate="print">
            <a:extLst>
              <a:ext uri="{28A0092B-C50C-407E-A947-70E740481C1C}">
                <a14:useLocalDpi xmlns:a14="http://schemas.microsoft.com/office/drawing/2010/main" val="0"/>
              </a:ext>
            </a:extLst>
          </a:blip>
          <a:srcRect t="34188"/>
          <a:stretch/>
        </p:blipFill>
        <p:spPr bwMode="auto">
          <a:xfrm>
            <a:off x="5940151" y="4433150"/>
            <a:ext cx="1115695" cy="73406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3275856" y="461389"/>
            <a:ext cx="1540806" cy="769441"/>
          </a:xfrm>
          <a:prstGeom prst="rect">
            <a:avLst/>
          </a:prstGeom>
          <a:noFill/>
        </p:spPr>
        <p:txBody>
          <a:bodyPr wrap="none" rtlCol="0">
            <a:spAutoFit/>
          </a:bodyPr>
          <a:lstStyle/>
          <a:p>
            <a:r>
              <a:rPr lang="en-AU" sz="4400" dirty="0"/>
              <a:t>Shoes</a:t>
            </a:r>
          </a:p>
        </p:txBody>
      </p:sp>
      <p:sp>
        <p:nvSpPr>
          <p:cNvPr id="2" name="Footer Placeholder 1"/>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1828960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1786210"/>
          </a:xfrm>
        </p:spPr>
        <p:txBody>
          <a:bodyPr>
            <a:normAutofit/>
          </a:bodyPr>
          <a:lstStyle/>
          <a:p>
            <a:r>
              <a:rPr lang="en-AU" dirty="0"/>
              <a:t>Strategy 4: “Forcing” connections</a:t>
            </a:r>
          </a:p>
        </p:txBody>
      </p:sp>
      <p:sp>
        <p:nvSpPr>
          <p:cNvPr id="3" name="Content Placeholder 2"/>
          <p:cNvSpPr>
            <a:spLocks noGrp="1"/>
          </p:cNvSpPr>
          <p:nvPr>
            <p:ph idx="1"/>
          </p:nvPr>
        </p:nvSpPr>
        <p:spPr>
          <a:xfrm>
            <a:off x="467544" y="2060848"/>
            <a:ext cx="8219256" cy="4065315"/>
          </a:xfrm>
        </p:spPr>
        <p:txBody>
          <a:bodyPr/>
          <a:lstStyle/>
          <a:p>
            <a:r>
              <a:rPr lang="en-AU" dirty="0"/>
              <a:t>One approach is to address two or more concepts and build connections between them</a:t>
            </a:r>
          </a:p>
          <a:p>
            <a:r>
              <a:rPr lang="en-AU" dirty="0"/>
              <a:t>Another approach is to represent solution methods in two ways</a:t>
            </a:r>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2001137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Addressing concepts “simultaneously”</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300824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dirty="0">
                <a:solidFill>
                  <a:schemeClr val="tx2"/>
                </a:solidFill>
              </a:rPr>
              <a:t>Multiplication </a:t>
            </a:r>
            <a:r>
              <a:rPr lang="en-AU" b="1" dirty="0">
                <a:solidFill>
                  <a:schemeClr val="tx2"/>
                </a:solidFill>
              </a:rPr>
              <a:t>and</a:t>
            </a:r>
            <a:r>
              <a:rPr lang="en-AU" dirty="0">
                <a:solidFill>
                  <a:schemeClr val="tx2"/>
                </a:solidFill>
              </a:rPr>
              <a:t> division</a:t>
            </a:r>
            <a:endParaRPr lang="en-US" dirty="0">
              <a:solidFill>
                <a:schemeClr val="tx2"/>
              </a:solidFill>
            </a:endParaRPr>
          </a:p>
        </p:txBody>
      </p:sp>
      <p:sp>
        <p:nvSpPr>
          <p:cNvPr id="4" name="Content Placeholder 3"/>
          <p:cNvSpPr>
            <a:spLocks noGrp="1"/>
          </p:cNvSpPr>
          <p:nvPr>
            <p:ph idx="1"/>
          </p:nvPr>
        </p:nvSpPr>
        <p:spPr>
          <a:xfrm>
            <a:off x="457200" y="2132856"/>
            <a:ext cx="8229600" cy="3993307"/>
          </a:xfrm>
        </p:spPr>
        <p:txBody>
          <a:bodyPr/>
          <a:lstStyle/>
          <a:p>
            <a:r>
              <a:rPr lang="en-US" dirty="0"/>
              <a:t>Some people came for a sports day. </a:t>
            </a:r>
          </a:p>
          <a:p>
            <a:r>
              <a:rPr lang="en-US" dirty="0"/>
              <a:t>When the people were put into groups of 3 there was 1 person left over. </a:t>
            </a:r>
          </a:p>
          <a:p>
            <a:r>
              <a:rPr lang="en-US" dirty="0"/>
              <a:t>When they were lined up in rows of 4 there were two people left over. </a:t>
            </a:r>
          </a:p>
          <a:p>
            <a:r>
              <a:rPr lang="en-US" dirty="0"/>
              <a:t>How many people might have come to the sports day?</a:t>
            </a:r>
            <a:endParaRPr lang="en-AU" dirty="0"/>
          </a:p>
          <a:p>
            <a:pPr marL="0" indent="0">
              <a:buNone/>
            </a:pPr>
            <a:endParaRPr lang="en-US" dirty="0"/>
          </a:p>
        </p:txBody>
      </p:sp>
      <p:sp>
        <p:nvSpPr>
          <p:cNvPr id="2" name="Footer Placeholder 1"/>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658790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8363272" cy="5976664"/>
          </a:xfrm>
        </p:spPr>
        <p:txBody>
          <a:bodyPr vert="horz" lIns="91440" tIns="45720" rIns="91440" bIns="45720" rtlCol="0" anchor="t">
            <a:normAutofit/>
          </a:bodyPr>
          <a:lstStyle/>
          <a:p>
            <a:r>
              <a:rPr lang="en-US" sz="3600" dirty="0"/>
              <a:t>?</a:t>
            </a:r>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4154107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CARTESIAN SQUARES</a:t>
            </a:r>
          </a:p>
        </p:txBody>
      </p:sp>
      <p:sp>
        <p:nvSpPr>
          <p:cNvPr id="3" name="Content Placeholder 2"/>
          <p:cNvSpPr>
            <a:spLocks noGrp="1"/>
          </p:cNvSpPr>
          <p:nvPr>
            <p:ph idx="1"/>
          </p:nvPr>
        </p:nvSpPr>
        <p:spPr/>
        <p:txBody>
          <a:bodyPr>
            <a:normAutofit/>
          </a:bodyPr>
          <a:lstStyle/>
          <a:p>
            <a:r>
              <a:rPr lang="en-AU" dirty="0"/>
              <a:t>Four lines meet in such a way as to create a square. One of the points of intersection is </a:t>
            </a:r>
          </a:p>
          <a:p>
            <a:pPr marL="0" indent="0">
              <a:buNone/>
            </a:pPr>
            <a:r>
              <a:rPr lang="en-AU" dirty="0"/>
              <a:t>			(-3, 2)</a:t>
            </a:r>
          </a:p>
          <a:p>
            <a:r>
              <a:rPr lang="en-AU" dirty="0"/>
              <a:t>What might be the co-ordinates of the other points of intersection? </a:t>
            </a:r>
          </a:p>
          <a:p>
            <a:r>
              <a:rPr lang="en-AU" dirty="0"/>
              <a:t>What might be the equations of the lines?</a:t>
            </a:r>
          </a:p>
          <a:p>
            <a:r>
              <a:rPr lang="en-AU" dirty="0"/>
              <a:t>Give two different answers. One of the squares should not have any horizontal lines.</a:t>
            </a:r>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2898178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What is the similar in each of those examples?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2325592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Apply that strategy to the questions you identified earlier</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2220449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Either</a:t>
            </a:r>
          </a:p>
        </p:txBody>
      </p:sp>
      <p:sp>
        <p:nvSpPr>
          <p:cNvPr id="3" name="Content Placeholder 2"/>
          <p:cNvSpPr>
            <a:spLocks noGrp="1"/>
          </p:cNvSpPr>
          <p:nvPr>
            <p:ph idx="1"/>
          </p:nvPr>
        </p:nvSpPr>
        <p:spPr/>
        <p:txBody>
          <a:bodyPr/>
          <a:lstStyle/>
          <a:p>
            <a:r>
              <a:rPr lang="en-AU" dirty="0"/>
              <a:t>Write down 2 standard text book type questions on a topic you have coming up</a:t>
            </a:r>
            <a:br>
              <a:rPr lang="en-AU" dirty="0"/>
            </a:br>
            <a:r>
              <a:rPr lang="en-AU" dirty="0"/>
              <a:t>for a particular level</a:t>
            </a:r>
          </a:p>
          <a:p>
            <a:endParaRPr lang="en-AU" dirty="0"/>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2963170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Representing solutions in two ways, …</a:t>
            </a:r>
          </a:p>
        </p:txBody>
      </p:sp>
      <p:sp>
        <p:nvSpPr>
          <p:cNvPr id="3" name="Content Placeholder 2"/>
          <p:cNvSpPr>
            <a:spLocks noGrp="1"/>
          </p:cNvSpPr>
          <p:nvPr>
            <p:ph idx="1"/>
          </p:nvPr>
        </p:nvSpPr>
        <p:spPr/>
        <p:txBody>
          <a:bodyPr>
            <a:normAutofit/>
          </a:bodyPr>
          <a:lstStyle/>
          <a:p>
            <a:pPr marL="0" indent="0">
              <a:buNone/>
            </a:pPr>
            <a:endParaRPr lang="en-AU" dirty="0"/>
          </a:p>
          <a:p>
            <a:endParaRPr lang="en-AU"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AU"/>
              <a:t>Create your own (ACARA)</a:t>
            </a:r>
          </a:p>
        </p:txBody>
      </p:sp>
    </p:spTree>
    <p:extLst>
      <p:ext uri="{BB962C8B-B14F-4D97-AF65-F5344CB8AC3E}">
        <p14:creationId xmlns:p14="http://schemas.microsoft.com/office/powerpoint/2010/main" val="3319494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7620000" cy="5420072"/>
          </a:xfrm>
        </p:spPr>
        <p:txBody>
          <a:bodyPr>
            <a:normAutofit/>
          </a:bodyPr>
          <a:lstStyle/>
          <a:p>
            <a:pPr marL="114300" indent="0" algn="ctr">
              <a:buNone/>
            </a:pPr>
            <a:r>
              <a:rPr lang="en-US" sz="3200" dirty="0"/>
              <a:t>Pretend that you are using a calculator that has the “4” button broken. </a:t>
            </a:r>
            <a:endParaRPr lang="en-AU" sz="3200" dirty="0"/>
          </a:p>
          <a:p>
            <a:pPr marL="114300" indent="0" algn="ctr">
              <a:buNone/>
            </a:pPr>
            <a:endParaRPr lang="en-US" sz="3200" dirty="0"/>
          </a:p>
          <a:p>
            <a:pPr marL="114300" indent="0" algn="ctr">
              <a:buNone/>
            </a:pPr>
            <a:r>
              <a:rPr lang="en-US" sz="3200" dirty="0"/>
              <a:t>How could you work out  the answer to …</a:t>
            </a:r>
            <a:endParaRPr lang="en-AU" sz="3200" dirty="0"/>
          </a:p>
          <a:p>
            <a:pPr marL="114300" indent="0" algn="ctr">
              <a:buNone/>
            </a:pPr>
            <a:r>
              <a:rPr lang="en-US" sz="3200" dirty="0"/>
              <a:t>341 + 274</a:t>
            </a:r>
          </a:p>
          <a:p>
            <a:pPr marL="114300" indent="0" algn="ctr">
              <a:buNone/>
            </a:pPr>
            <a:endParaRPr lang="en-AU" sz="3200" dirty="0"/>
          </a:p>
          <a:p>
            <a:pPr marL="114300" indent="0">
              <a:buNone/>
            </a:pPr>
            <a:endParaRPr lang="en-AU" dirty="0"/>
          </a:p>
        </p:txBody>
      </p:sp>
      <p:sp>
        <p:nvSpPr>
          <p:cNvPr id="2" name="Footer Placeholder 1"/>
          <p:cNvSpPr>
            <a:spLocks noGrp="1"/>
          </p:cNvSpPr>
          <p:nvPr>
            <p:ph type="ftr" sz="quarter" idx="11"/>
          </p:nvPr>
        </p:nvSpPr>
        <p:spPr/>
        <p:txBody>
          <a:bodyPr/>
          <a:lstStyle/>
          <a:p>
            <a:r>
              <a:rPr lang="en-AU"/>
              <a:t>Create your own (ACARA)</a:t>
            </a:r>
          </a:p>
        </p:txBody>
      </p:sp>
      <p:graphicFrame>
        <p:nvGraphicFramePr>
          <p:cNvPr id="4" name="Table 3"/>
          <p:cNvGraphicFramePr>
            <a:graphicFrameLocks noGrp="1"/>
          </p:cNvGraphicFramePr>
          <p:nvPr>
            <p:extLst>
              <p:ext uri="{D42A27DB-BD31-4B8C-83A1-F6EECF244321}">
                <p14:modId xmlns:p14="http://schemas.microsoft.com/office/powerpoint/2010/main" val="3517261589"/>
              </p:ext>
            </p:extLst>
          </p:nvPr>
        </p:nvGraphicFramePr>
        <p:xfrm>
          <a:off x="1187624" y="4365104"/>
          <a:ext cx="6096000" cy="2011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AU" sz="2400" dirty="0"/>
                        <a:t>Method 1</a:t>
                      </a:r>
                    </a:p>
                  </a:txBody>
                  <a:tcPr/>
                </a:tc>
                <a:tc>
                  <a:txBody>
                    <a:bodyPr/>
                    <a:lstStyle/>
                    <a:p>
                      <a:pPr algn="ctr"/>
                      <a:r>
                        <a:rPr lang="en-AU" sz="2400" dirty="0"/>
                        <a:t>Method 2</a:t>
                      </a:r>
                    </a:p>
                  </a:txBody>
                  <a:tcPr/>
                </a:tc>
                <a:extLst>
                  <a:ext uri="{0D108BD9-81ED-4DB2-BD59-A6C34878D82A}">
                    <a16:rowId xmlns:a16="http://schemas.microsoft.com/office/drawing/2014/main" val="10000"/>
                  </a:ext>
                </a:extLst>
              </a:tr>
              <a:tr h="370840">
                <a:tc>
                  <a:txBody>
                    <a:bodyPr/>
                    <a:lstStyle/>
                    <a:p>
                      <a:pPr algn="ctr"/>
                      <a:endParaRPr lang="en-AU" sz="2400" dirty="0"/>
                    </a:p>
                  </a:txBody>
                  <a:tcPr/>
                </a:tc>
                <a:tc>
                  <a:txBody>
                    <a:bodyPr/>
                    <a:lstStyle/>
                    <a:p>
                      <a:pPr algn="ctr"/>
                      <a:endParaRPr lang="en-AU" sz="2400" dirty="0"/>
                    </a:p>
                    <a:p>
                      <a:pPr algn="ctr"/>
                      <a:endParaRPr lang="en-AU" sz="2400" dirty="0"/>
                    </a:p>
                    <a:p>
                      <a:pPr algn="ctr"/>
                      <a:endParaRPr lang="en-AU" sz="2400" dirty="0"/>
                    </a:p>
                    <a:p>
                      <a:pPr algn="ctr"/>
                      <a:endParaRPr lang="en-AU"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00554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87008" cy="1143000"/>
          </a:xfrm>
        </p:spPr>
        <p:txBody>
          <a:bodyPr/>
          <a:lstStyle/>
          <a:p>
            <a:r>
              <a:rPr lang="en-AU" dirty="0"/>
              <a:t>If this is 3 </a:t>
            </a:r>
          </a:p>
        </p:txBody>
      </p:sp>
      <p:sp>
        <p:nvSpPr>
          <p:cNvPr id="11" name="Rectangle 10"/>
          <p:cNvSpPr/>
          <p:nvPr/>
        </p:nvSpPr>
        <p:spPr>
          <a:xfrm>
            <a:off x="1403648" y="1916832"/>
            <a:ext cx="5040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2555776" y="1916832"/>
            <a:ext cx="5040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1979712" y="1916832"/>
            <a:ext cx="5040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1403648" y="2708920"/>
            <a:ext cx="5040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2555776" y="2708920"/>
            <a:ext cx="5040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1979712" y="2708920"/>
            <a:ext cx="5040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p:nvSpPr>
        <p:spPr>
          <a:xfrm>
            <a:off x="3779912" y="1916832"/>
            <a:ext cx="5040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p:cNvSpPr/>
          <p:nvPr/>
        </p:nvSpPr>
        <p:spPr>
          <a:xfrm>
            <a:off x="3131840" y="1916832"/>
            <a:ext cx="5040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p:cNvSpPr/>
          <p:nvPr/>
        </p:nvSpPr>
        <p:spPr>
          <a:xfrm>
            <a:off x="3131840" y="2708920"/>
            <a:ext cx="5040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p:cNvSpPr/>
          <p:nvPr/>
        </p:nvSpPr>
        <p:spPr>
          <a:xfrm>
            <a:off x="1403648" y="3501008"/>
            <a:ext cx="5040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p:cNvSpPr/>
          <p:nvPr/>
        </p:nvSpPr>
        <p:spPr>
          <a:xfrm>
            <a:off x="3779912" y="2708920"/>
            <a:ext cx="5040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26" name="Content Placeholder 25"/>
          <p:cNvGraphicFramePr>
            <a:graphicFrameLocks noGrp="1" noChangeAspect="1"/>
          </p:cNvGraphicFramePr>
          <p:nvPr>
            <p:ph idx="1"/>
            <p:extLst>
              <p:ext uri="{D42A27DB-BD31-4B8C-83A1-F6EECF244321}">
                <p14:modId xmlns:p14="http://schemas.microsoft.com/office/powerpoint/2010/main" val="4078491628"/>
              </p:ext>
            </p:extLst>
          </p:nvPr>
        </p:nvGraphicFramePr>
        <p:xfrm>
          <a:off x="4716016" y="476672"/>
          <a:ext cx="504056" cy="1302102"/>
        </p:xfrm>
        <a:graphic>
          <a:graphicData uri="http://schemas.openxmlformats.org/presentationml/2006/ole">
            <mc:AlternateContent xmlns:mc="http://schemas.openxmlformats.org/markup-compatibility/2006">
              <mc:Choice xmlns:v="urn:schemas-microsoft-com:vml" Requires="v">
                <p:oleObj spid="_x0000_s57345" name="Equation" r:id="rId3" imgW="152280" imgH="393480" progId="Equation.3">
                  <p:embed/>
                </p:oleObj>
              </mc:Choice>
              <mc:Fallback>
                <p:oleObj name="Equation" r:id="rId3" imgW="152280" imgH="393480" progId="Equation.3">
                  <p:embed/>
                  <p:pic>
                    <p:nvPicPr>
                      <p:cNvPr id="26" name="Content Placeholder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476672"/>
                        <a:ext cx="504056" cy="13021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26"/>
          <p:cNvSpPr txBox="1"/>
          <p:nvPr/>
        </p:nvSpPr>
        <p:spPr>
          <a:xfrm>
            <a:off x="539552" y="4437112"/>
            <a:ext cx="8352928" cy="2246769"/>
          </a:xfrm>
          <a:prstGeom prst="rect">
            <a:avLst/>
          </a:prstGeom>
          <a:noFill/>
        </p:spPr>
        <p:txBody>
          <a:bodyPr wrap="square" rtlCol="0">
            <a:spAutoFit/>
          </a:bodyPr>
          <a:lstStyle/>
          <a:p>
            <a:r>
              <a:rPr lang="en-AU" sz="2800" dirty="0"/>
              <a:t>Draw what might be 1</a:t>
            </a:r>
          </a:p>
          <a:p>
            <a:endParaRPr lang="en-AU" sz="2800" dirty="0"/>
          </a:p>
          <a:p>
            <a:endParaRPr lang="en-AU" sz="2800" dirty="0"/>
          </a:p>
          <a:p>
            <a:r>
              <a:rPr lang="en-AU" sz="2800" dirty="0"/>
              <a:t>Represent your solution using two </a:t>
            </a:r>
            <a:r>
              <a:rPr lang="en-AU" sz="2800" b="1" dirty="0"/>
              <a:t>DIFFERENT</a:t>
            </a:r>
            <a:r>
              <a:rPr lang="en-AU" sz="2800" dirty="0"/>
              <a:t> methods.  </a:t>
            </a:r>
          </a:p>
          <a:p>
            <a:endParaRPr lang="en-AU" sz="2800" dirty="0"/>
          </a:p>
        </p:txBody>
      </p:sp>
      <p:graphicFrame>
        <p:nvGraphicFramePr>
          <p:cNvPr id="4099" name="Content Placeholder 25"/>
          <p:cNvGraphicFramePr>
            <a:graphicFrameLocks noChangeAspect="1"/>
          </p:cNvGraphicFramePr>
          <p:nvPr/>
        </p:nvGraphicFramePr>
        <p:xfrm>
          <a:off x="3924300" y="4149725"/>
          <a:ext cx="430213" cy="1117600"/>
        </p:xfrm>
        <a:graphic>
          <a:graphicData uri="http://schemas.openxmlformats.org/presentationml/2006/ole">
            <mc:AlternateContent xmlns:mc="http://schemas.openxmlformats.org/markup-compatibility/2006">
              <mc:Choice xmlns:v="urn:schemas-microsoft-com:vml" Requires="v">
                <p:oleObj spid="_x0000_s57346" name="Equation" r:id="rId5" imgW="152280" imgH="393480" progId="Equation.3">
                  <p:embed/>
                </p:oleObj>
              </mc:Choice>
              <mc:Fallback>
                <p:oleObj name="Equation" r:id="rId5" imgW="152280" imgH="393480" progId="Equation.3">
                  <p:embed/>
                  <p:pic>
                    <p:nvPicPr>
                      <p:cNvPr id="4099" name="Content Placeholder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4149725"/>
                        <a:ext cx="430213"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9"/>
          <p:cNvSpPr/>
          <p:nvPr/>
        </p:nvSpPr>
        <p:spPr>
          <a:xfrm>
            <a:off x="4499992" y="1916832"/>
            <a:ext cx="5040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p:cNvSpPr/>
          <p:nvPr/>
        </p:nvSpPr>
        <p:spPr>
          <a:xfrm>
            <a:off x="5220072" y="1916832"/>
            <a:ext cx="5040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p:cNvSpPr/>
          <p:nvPr/>
        </p:nvSpPr>
        <p:spPr>
          <a:xfrm>
            <a:off x="5940152" y="1916832"/>
            <a:ext cx="5040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p:cNvSpPr/>
          <p:nvPr/>
        </p:nvSpPr>
        <p:spPr>
          <a:xfrm>
            <a:off x="6660232" y="1916832"/>
            <a:ext cx="5040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p:cNvSpPr/>
          <p:nvPr/>
        </p:nvSpPr>
        <p:spPr>
          <a:xfrm>
            <a:off x="7380312" y="1916832"/>
            <a:ext cx="5040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p:cNvSpPr/>
          <p:nvPr/>
        </p:nvSpPr>
        <p:spPr>
          <a:xfrm>
            <a:off x="4499992" y="2708920"/>
            <a:ext cx="5040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p:cNvSpPr/>
          <p:nvPr/>
        </p:nvSpPr>
        <p:spPr>
          <a:xfrm>
            <a:off x="5220072" y="2708920"/>
            <a:ext cx="5040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p:cNvSpPr/>
          <p:nvPr/>
        </p:nvSpPr>
        <p:spPr>
          <a:xfrm>
            <a:off x="5940152" y="2708920"/>
            <a:ext cx="5040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p:cNvSpPr/>
          <p:nvPr/>
        </p:nvSpPr>
        <p:spPr>
          <a:xfrm>
            <a:off x="6660232" y="2708920"/>
            <a:ext cx="5040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p:cNvSpPr/>
          <p:nvPr/>
        </p:nvSpPr>
        <p:spPr>
          <a:xfrm>
            <a:off x="7380312" y="2708920"/>
            <a:ext cx="5040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p:cNvSpPr/>
          <p:nvPr/>
        </p:nvSpPr>
        <p:spPr>
          <a:xfrm>
            <a:off x="1979712" y="3501008"/>
            <a:ext cx="5040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Footer Placeholder 35"/>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2297085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Another example, …</a:t>
            </a:r>
          </a:p>
        </p:txBody>
      </p:sp>
      <p:sp>
        <p:nvSpPr>
          <p:cNvPr id="3" name="Content Placeholder 2"/>
          <p:cNvSpPr>
            <a:spLocks noGrp="1"/>
          </p:cNvSpPr>
          <p:nvPr>
            <p:ph idx="1"/>
          </p:nvPr>
        </p:nvSpPr>
        <p:spPr/>
        <p:txBody>
          <a:bodyPr/>
          <a:lstStyle/>
          <a:p>
            <a:r>
              <a:rPr lang="en-AU" dirty="0"/>
              <a:t>A pen and a pencil together cost $7. </a:t>
            </a:r>
          </a:p>
          <a:p>
            <a:r>
              <a:rPr lang="en-AU" dirty="0"/>
              <a:t>The pen costs $6 more than the pencil. </a:t>
            </a:r>
          </a:p>
          <a:p>
            <a:r>
              <a:rPr lang="en-AU" dirty="0"/>
              <a:t>How much does the pencil cost?</a:t>
            </a:r>
          </a:p>
          <a:p>
            <a:r>
              <a:rPr lang="en-AU" dirty="0"/>
              <a:t>Represent your solution using two </a:t>
            </a:r>
            <a:r>
              <a:rPr lang="en-AU" b="1" dirty="0"/>
              <a:t>DIFFERENT</a:t>
            </a:r>
            <a:r>
              <a:rPr lang="en-AU" dirty="0"/>
              <a:t> methods. </a:t>
            </a:r>
          </a:p>
          <a:p>
            <a:endParaRPr lang="en-AU" dirty="0"/>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3871409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What is the similar in each of those examples?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2362743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Apply that strategy to the questions you identified earlier</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2220449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 fifth approach: Using the text book in different ways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950287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Consider this example</a:t>
            </a:r>
          </a:p>
        </p:txBody>
      </p:sp>
      <p:sp>
        <p:nvSpPr>
          <p:cNvPr id="3" name="Content Placeholder 2"/>
          <p:cNvSpPr>
            <a:spLocks noGrp="1"/>
          </p:cNvSpPr>
          <p:nvPr>
            <p:ph idx="1"/>
          </p:nvPr>
        </p:nvSpPr>
        <p:spPr/>
        <p:txBody>
          <a:bodyPr/>
          <a:lstStyle/>
          <a:p>
            <a:r>
              <a:rPr lang="en-AU" dirty="0"/>
              <a:t>(an example of a text page)</a:t>
            </a:r>
          </a:p>
        </p:txBody>
      </p:sp>
      <p:pic>
        <p:nvPicPr>
          <p:cNvPr id="7270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56" t="6866" r="3830" b="7712"/>
          <a:stretch/>
        </p:blipFill>
        <p:spPr bwMode="auto">
          <a:xfrm>
            <a:off x="0" y="-3220"/>
            <a:ext cx="9144000" cy="628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AU"/>
              <a:t>Create your own (ACARA)</a:t>
            </a:r>
            <a:endParaRPr lang="en-AU" dirty="0"/>
          </a:p>
        </p:txBody>
      </p:sp>
    </p:spTree>
    <p:extLst>
      <p:ext uri="{BB962C8B-B14F-4D97-AF65-F5344CB8AC3E}">
        <p14:creationId xmlns:p14="http://schemas.microsoft.com/office/powerpoint/2010/main" val="1474578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Some examples</a:t>
            </a:r>
          </a:p>
        </p:txBody>
      </p:sp>
      <p:sp>
        <p:nvSpPr>
          <p:cNvPr id="3" name="Content Placeholder 2"/>
          <p:cNvSpPr>
            <a:spLocks noGrp="1"/>
          </p:cNvSpPr>
          <p:nvPr>
            <p:ph idx="1"/>
          </p:nvPr>
        </p:nvSpPr>
        <p:spPr>
          <a:xfrm>
            <a:off x="179512" y="1600200"/>
            <a:ext cx="8640960" cy="4525963"/>
          </a:xfrm>
        </p:spPr>
        <p:txBody>
          <a:bodyPr>
            <a:noAutofit/>
          </a:bodyPr>
          <a:lstStyle/>
          <a:p>
            <a:pPr lvl="0"/>
            <a:r>
              <a:rPr lang="en-AU" sz="2800" dirty="0"/>
              <a:t>In what ways are the questions in this exercise similar?</a:t>
            </a:r>
          </a:p>
          <a:p>
            <a:pPr lvl="0"/>
            <a:r>
              <a:rPr lang="en-AU" sz="2800" dirty="0"/>
              <a:t>In what ways are the questions different from each other?</a:t>
            </a:r>
          </a:p>
          <a:p>
            <a:pPr lvl="0"/>
            <a:r>
              <a:rPr lang="en-AU" sz="2800" dirty="0"/>
              <a:t>Which questions match the example at the start and which do not?</a:t>
            </a:r>
          </a:p>
          <a:p>
            <a:pPr lvl="0"/>
            <a:r>
              <a:rPr lang="en-AU" sz="2800" dirty="0"/>
              <a:t>In what ways is question 2 harder than question 1?</a:t>
            </a:r>
          </a:p>
          <a:p>
            <a:pPr lvl="0"/>
            <a:r>
              <a:rPr lang="en-AU" sz="2800" dirty="0"/>
              <a:t>In what ways is question 10 harder than question 1?</a:t>
            </a:r>
          </a:p>
          <a:p>
            <a:pPr lvl="0"/>
            <a:r>
              <a:rPr lang="en-AU" sz="2800" dirty="0"/>
              <a:t>In what ways does question 1 help you answer question 2?</a:t>
            </a:r>
          </a:p>
        </p:txBody>
      </p:sp>
      <p:sp>
        <p:nvSpPr>
          <p:cNvPr id="4" name="Footer Placeholder 3"/>
          <p:cNvSpPr>
            <a:spLocks noGrp="1"/>
          </p:cNvSpPr>
          <p:nvPr>
            <p:ph type="ftr" sz="quarter" idx="11"/>
          </p:nvPr>
        </p:nvSpPr>
        <p:spPr/>
        <p:txBody>
          <a:bodyPr/>
          <a:lstStyle/>
          <a:p>
            <a:r>
              <a:rPr lang="en-AU"/>
              <a:t>Create your own (ACARA)</a:t>
            </a:r>
            <a:endParaRPr lang="en-AU" dirty="0"/>
          </a:p>
        </p:txBody>
      </p:sp>
    </p:spTree>
    <p:extLst>
      <p:ext uri="{BB962C8B-B14F-4D97-AF65-F5344CB8AC3E}">
        <p14:creationId xmlns:p14="http://schemas.microsoft.com/office/powerpoint/2010/main" val="69072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Some more examples</a:t>
            </a:r>
          </a:p>
        </p:txBody>
      </p:sp>
      <p:sp>
        <p:nvSpPr>
          <p:cNvPr id="3" name="Content Placeholder 2"/>
          <p:cNvSpPr>
            <a:spLocks noGrp="1"/>
          </p:cNvSpPr>
          <p:nvPr>
            <p:ph idx="1"/>
          </p:nvPr>
        </p:nvSpPr>
        <p:spPr/>
        <p:txBody>
          <a:bodyPr>
            <a:normAutofit fontScale="92500" lnSpcReduction="10000"/>
          </a:bodyPr>
          <a:lstStyle/>
          <a:p>
            <a:pPr lvl="0"/>
            <a:r>
              <a:rPr lang="en-AU" dirty="0"/>
              <a:t>Which questions can you do in your head?</a:t>
            </a:r>
          </a:p>
          <a:p>
            <a:pPr lvl="0"/>
            <a:r>
              <a:rPr lang="en-AU" dirty="0"/>
              <a:t>Which is the first question you cannot do? Start working at the question before that one.</a:t>
            </a:r>
          </a:p>
          <a:p>
            <a:pPr lvl="0"/>
            <a:r>
              <a:rPr lang="en-AU" dirty="0"/>
              <a:t>Read the last question first. What do you need to learn to be able to do that questions? Which of the earlier questions look like they might help?</a:t>
            </a:r>
          </a:p>
          <a:p>
            <a:pPr lvl="0"/>
            <a:r>
              <a:rPr lang="en-AU" dirty="0"/>
              <a:t>Work in pairs. One of you does the odd questions. The other does the even ones. Then each of you can explain your working to the other.</a:t>
            </a:r>
          </a:p>
          <a:p>
            <a:endParaRPr lang="en-AU" dirty="0"/>
          </a:p>
        </p:txBody>
      </p:sp>
      <p:sp>
        <p:nvSpPr>
          <p:cNvPr id="4" name="Footer Placeholder 3"/>
          <p:cNvSpPr>
            <a:spLocks noGrp="1"/>
          </p:cNvSpPr>
          <p:nvPr>
            <p:ph type="ftr" sz="quarter" idx="11"/>
          </p:nvPr>
        </p:nvSpPr>
        <p:spPr/>
        <p:txBody>
          <a:bodyPr/>
          <a:lstStyle/>
          <a:p>
            <a:r>
              <a:rPr lang="en-AU"/>
              <a:t>Create your own (ACARA)</a:t>
            </a:r>
            <a:endParaRPr lang="en-AU" dirty="0"/>
          </a:p>
        </p:txBody>
      </p:sp>
    </p:spTree>
    <p:extLst>
      <p:ext uri="{BB962C8B-B14F-4D97-AF65-F5344CB8AC3E}">
        <p14:creationId xmlns:p14="http://schemas.microsoft.com/office/powerpoint/2010/main" val="198976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786210"/>
          </a:xfrm>
        </p:spPr>
        <p:txBody>
          <a:bodyPr>
            <a:normAutofit fontScale="90000"/>
          </a:bodyPr>
          <a:lstStyle/>
          <a:p>
            <a:r>
              <a:rPr lang="en-US" dirty="0">
                <a:solidFill>
                  <a:schemeClr val="tx2"/>
                </a:solidFill>
              </a:rPr>
              <a:t>Strategy 1: Making things open by working from the answer</a:t>
            </a:r>
            <a:br>
              <a:rPr lang="en-US" dirty="0">
                <a:solidFill>
                  <a:schemeClr val="tx2"/>
                </a:solidFill>
              </a:rPr>
            </a:br>
            <a:r>
              <a:rPr lang="en-US" dirty="0">
                <a:solidFill>
                  <a:schemeClr val="tx2"/>
                </a:solidFill>
              </a:rPr>
              <a:t>(this is the most powerful one)</a:t>
            </a:r>
            <a:endParaRPr lang="en-AU" dirty="0">
              <a:solidFill>
                <a:schemeClr val="tx2"/>
              </a:solidFill>
            </a:endParaRPr>
          </a:p>
        </p:txBody>
      </p:sp>
      <p:sp>
        <p:nvSpPr>
          <p:cNvPr id="3" name="Content Placeholder 2"/>
          <p:cNvSpPr>
            <a:spLocks noGrp="1"/>
          </p:cNvSpPr>
          <p:nvPr>
            <p:ph idx="1"/>
          </p:nvPr>
        </p:nvSpPr>
        <p:spPr>
          <a:xfrm>
            <a:off x="457200" y="2348880"/>
            <a:ext cx="8229600" cy="3777283"/>
          </a:xfrm>
        </p:spPr>
        <p:txBody>
          <a:bodyPr/>
          <a:lstStyle/>
          <a:p>
            <a:r>
              <a:rPr lang="en-US" dirty="0"/>
              <a:t>Write down a question and work out the answer.</a:t>
            </a:r>
          </a:p>
          <a:p>
            <a:r>
              <a:rPr lang="en-US" dirty="0"/>
              <a:t>Make up a new question that includes the answer as part of the question.</a:t>
            </a:r>
          </a:p>
          <a:p>
            <a:endParaRPr lang="en-AU" dirty="0"/>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16477377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tx2"/>
                </a:solidFill>
              </a:rPr>
              <a:t>The lessons consist of</a:t>
            </a:r>
          </a:p>
        </p:txBody>
      </p:sp>
      <p:sp>
        <p:nvSpPr>
          <p:cNvPr id="3" name="Content Placeholder 2"/>
          <p:cNvSpPr>
            <a:spLocks noGrp="1"/>
          </p:cNvSpPr>
          <p:nvPr>
            <p:ph idx="1"/>
          </p:nvPr>
        </p:nvSpPr>
        <p:spPr>
          <a:xfrm>
            <a:off x="323528" y="1340768"/>
            <a:ext cx="8363272" cy="5040560"/>
          </a:xfrm>
        </p:spPr>
        <p:txBody>
          <a:bodyPr>
            <a:normAutofit fontScale="85000" lnSpcReduction="10000"/>
          </a:bodyPr>
          <a:lstStyle/>
          <a:p>
            <a:r>
              <a:rPr lang="en-AU" dirty="0"/>
              <a:t>One or more challenging task(s)</a:t>
            </a:r>
          </a:p>
          <a:p>
            <a:pPr lvl="0"/>
            <a:r>
              <a:rPr lang="en-AU" dirty="0"/>
              <a:t>preliminary experiences that are pre-requisite but which do not detract from the challenge of the tasks</a:t>
            </a:r>
          </a:p>
          <a:p>
            <a:pPr lvl="0"/>
            <a:r>
              <a:rPr lang="en-AU" dirty="0"/>
              <a:t>supplementary tasks that offer the potential for differentiating the experience through the use of </a:t>
            </a:r>
          </a:p>
          <a:p>
            <a:pPr lvl="1"/>
            <a:r>
              <a:rPr lang="en-AU" i="1" dirty="0"/>
              <a:t>enabling</a:t>
            </a:r>
            <a:r>
              <a:rPr lang="en-AU" dirty="0"/>
              <a:t> prompts (see Sullivan, et al., 2009) which can reduce the number of steps, simplify the complexity of the numbers, and vary the forms of representation for those students who cannot proceed with the task;</a:t>
            </a:r>
          </a:p>
          <a:p>
            <a:pPr lvl="1"/>
            <a:r>
              <a:rPr lang="en-AU" i="1" dirty="0"/>
              <a:t>extending </a:t>
            </a:r>
            <a:r>
              <a:rPr lang="en-AU" dirty="0"/>
              <a:t>prompts for students who complete the original task quickly which often prompt abstraction and generalisation of the solutions.</a:t>
            </a:r>
          </a:p>
          <a:p>
            <a:r>
              <a:rPr lang="en-AU" dirty="0"/>
              <a:t>One or more consolidating task(s)</a:t>
            </a:r>
          </a:p>
          <a:p>
            <a:endParaRPr lang="en-AU" dirty="0"/>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66237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Now choose one task and create a lesson for your tasks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2048174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0" name="Object 2"/>
          <p:cNvGraphicFramePr>
            <a:graphicFrameLocks noChangeAspect="1"/>
          </p:cNvGraphicFramePr>
          <p:nvPr>
            <p:extLst>
              <p:ext uri="{D42A27DB-BD31-4B8C-83A1-F6EECF244321}">
                <p14:modId xmlns:p14="http://schemas.microsoft.com/office/powerpoint/2010/main" val="3442298772"/>
              </p:ext>
            </p:extLst>
          </p:nvPr>
        </p:nvGraphicFramePr>
        <p:xfrm>
          <a:off x="952938" y="1219200"/>
          <a:ext cx="7162800" cy="4473575"/>
        </p:xfrm>
        <a:graphic>
          <a:graphicData uri="http://schemas.openxmlformats.org/presentationml/2006/ole">
            <mc:AlternateContent xmlns:mc="http://schemas.openxmlformats.org/markup-compatibility/2006">
              <mc:Choice xmlns:v="urn:schemas-microsoft-com:vml" Requires="v">
                <p:oleObj spid="_x0000_s19457" name="QuickTime Picture" r:id="rId3" imgW="6033360" imgH="3768884" progId="ViewerFrameClass">
                  <p:embed/>
                </p:oleObj>
              </mc:Choice>
              <mc:Fallback>
                <p:oleObj name="QuickTime Picture" r:id="rId3" imgW="6033360" imgH="3768884" progId="ViewerFrameClass">
                  <p:embed/>
                  <p:pic>
                    <p:nvPicPr>
                      <p:cNvPr id="10957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938" y="1219200"/>
                        <a:ext cx="71628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1258098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594" name="Object 2"/>
          <p:cNvGraphicFramePr>
            <a:graphicFrameLocks noChangeAspect="1"/>
          </p:cNvGraphicFramePr>
          <p:nvPr/>
        </p:nvGraphicFramePr>
        <p:xfrm>
          <a:off x="533400" y="1195388"/>
          <a:ext cx="8153400" cy="4510087"/>
        </p:xfrm>
        <a:graphic>
          <a:graphicData uri="http://schemas.openxmlformats.org/presentationml/2006/ole">
            <mc:AlternateContent xmlns:mc="http://schemas.openxmlformats.org/markup-compatibility/2006">
              <mc:Choice xmlns:v="urn:schemas-microsoft-com:vml" Requires="v">
                <p:oleObj spid="_x0000_s20481" name="QuickTime Picture" r:id="rId3" imgW="6508205" imgH="3600000" progId="ViewerFrameClass">
                  <p:embed/>
                </p:oleObj>
              </mc:Choice>
              <mc:Fallback>
                <p:oleObj name="QuickTime Picture" r:id="rId3" imgW="6508205" imgH="3600000" progId="ViewerFrameClass">
                  <p:embed/>
                  <p:pic>
                    <p:nvPicPr>
                      <p:cNvPr id="11059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95388"/>
                        <a:ext cx="8153400" cy="451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1121883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What is there 4 of?</a:t>
            </a:r>
          </a:p>
        </p:txBody>
      </p:sp>
      <p:sp>
        <p:nvSpPr>
          <p:cNvPr id="3" name="Content Placeholder 2"/>
          <p:cNvSpPr>
            <a:spLocks noGrp="1"/>
          </p:cNvSpPr>
          <p:nvPr>
            <p:ph idx="1"/>
          </p:nvPr>
        </p:nvSpPr>
        <p:spPr>
          <a:xfrm>
            <a:off x="457200" y="1844824"/>
            <a:ext cx="8229600" cy="4281339"/>
          </a:xfrm>
        </p:spPr>
        <p:txBody>
          <a:bodyPr/>
          <a:lstStyle/>
          <a:p>
            <a:r>
              <a:rPr lang="en-AU" dirty="0"/>
              <a:t>What is there in this room that there is exactly 4 of?</a:t>
            </a:r>
          </a:p>
          <a:p>
            <a:endParaRPr lang="en-AU" dirty="0"/>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157777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tx2"/>
                </a:solidFill>
              </a:rPr>
              <a:t>Rounding</a:t>
            </a:r>
          </a:p>
        </p:txBody>
      </p:sp>
      <p:sp>
        <p:nvSpPr>
          <p:cNvPr id="3" name="Content Placeholder 2"/>
          <p:cNvSpPr>
            <a:spLocks noGrp="1"/>
          </p:cNvSpPr>
          <p:nvPr>
            <p:ph idx="1"/>
          </p:nvPr>
        </p:nvSpPr>
        <p:spPr>
          <a:xfrm>
            <a:off x="539552" y="1412776"/>
            <a:ext cx="8229600" cy="4525963"/>
          </a:xfrm>
        </p:spPr>
        <p:txBody>
          <a:bodyPr/>
          <a:lstStyle/>
          <a:p>
            <a:pPr marL="0" indent="0">
              <a:buNone/>
            </a:pPr>
            <a:r>
              <a:rPr lang="en-AU" dirty="0"/>
              <a:t>A number has been rounded off to 8.7. What might be that number?</a:t>
            </a:r>
          </a:p>
          <a:p>
            <a:endParaRPr lang="en-AU" dirty="0"/>
          </a:p>
        </p:txBody>
      </p:sp>
      <p:sp>
        <p:nvSpPr>
          <p:cNvPr id="4" name="Footer Placeholder 3"/>
          <p:cNvSpPr>
            <a:spLocks noGrp="1"/>
          </p:cNvSpPr>
          <p:nvPr>
            <p:ph type="ftr" sz="quarter" idx="11"/>
          </p:nvPr>
        </p:nvSpPr>
        <p:spPr/>
        <p:txBody>
          <a:bodyPr/>
          <a:lstStyle/>
          <a:p>
            <a:r>
              <a:rPr lang="en-AU"/>
              <a:t>Create your own (ACARA)</a:t>
            </a:r>
          </a:p>
        </p:txBody>
      </p:sp>
    </p:spTree>
    <p:extLst>
      <p:ext uri="{BB962C8B-B14F-4D97-AF65-F5344CB8AC3E}">
        <p14:creationId xmlns:p14="http://schemas.microsoft.com/office/powerpoint/2010/main" val="413058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54B3F94CD45449A2AEB6169833E96F" ma:contentTypeVersion="0" ma:contentTypeDescription="Create a new document." ma:contentTypeScope="" ma:versionID="086a82045b70079684a78bedb53d005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F0CF21-D367-4484-AAB4-4981FDEC6E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CCE555D-97A7-4825-BB22-DCC0A94F74AE}">
  <ds:schemaRefs>
    <ds:schemaRef ds:uri="http://schemas.microsoft.com/sharepoint/v3/contenttype/forms"/>
  </ds:schemaRefs>
</ds:datastoreItem>
</file>

<file path=customXml/itemProps3.xml><?xml version="1.0" encoding="utf-8"?>
<ds:datastoreItem xmlns:ds="http://schemas.openxmlformats.org/officeDocument/2006/customXml" ds:itemID="{6000CE60-26F0-4379-AC57-B37A479AA01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457</TotalTime>
  <Words>1719</Words>
  <Application>Microsoft Office PowerPoint</Application>
  <PresentationFormat>On-screen Show (4:3)</PresentationFormat>
  <Paragraphs>226</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Creating lessons based on challenging mathematical tasks for yourself</vt:lpstr>
      <vt:lpstr>Abstract</vt:lpstr>
      <vt:lpstr>Overview</vt:lpstr>
      <vt:lpstr>Either</vt:lpstr>
      <vt:lpstr>Strategy 1: Making things open by working from the answer (this is the most powerful one)</vt:lpstr>
      <vt:lpstr>PowerPoint Presentation</vt:lpstr>
      <vt:lpstr>PowerPoint Presentation</vt:lpstr>
      <vt:lpstr>What is there 4 of?</vt:lpstr>
      <vt:lpstr>Rounding</vt:lpstr>
      <vt:lpstr>Fishing</vt:lpstr>
      <vt:lpstr>6 right angles</vt:lpstr>
      <vt:lpstr>SA = 22</vt:lpstr>
      <vt:lpstr>Half way between</vt:lpstr>
      <vt:lpstr>What is the similar about each of those examples?</vt:lpstr>
      <vt:lpstr>Apply that strategy to the questions you identified earlier</vt:lpstr>
      <vt:lpstr>Strategy 2: Making tasks open by removing parts</vt:lpstr>
      <vt:lpstr>LEARNING TASK</vt:lpstr>
      <vt:lpstr>LEARNING TASK</vt:lpstr>
      <vt:lpstr>PowerPoint Presentation</vt:lpstr>
      <vt:lpstr>LEARNING TASK</vt:lpstr>
      <vt:lpstr>Inequalities</vt:lpstr>
      <vt:lpstr>PowerPoint Presentation</vt:lpstr>
      <vt:lpstr>CLOSEST TO 2</vt:lpstr>
      <vt:lpstr>What is the similar about each of those examples?</vt:lpstr>
      <vt:lpstr>Apply that strategy to the questions you identified earlier</vt:lpstr>
      <vt:lpstr>Strategy 3: Openness through personalising</vt:lpstr>
      <vt:lpstr>PowerPoint Presentation</vt:lpstr>
      <vt:lpstr>PowerPoint Presentation</vt:lpstr>
      <vt:lpstr>PowerPoint Presentation</vt:lpstr>
      <vt:lpstr>Some further examples</vt:lpstr>
      <vt:lpstr>Apply that strategy to the questions you identified earlier</vt:lpstr>
      <vt:lpstr>PowerPoint Presentation</vt:lpstr>
      <vt:lpstr>Strategy 4: “Forcing” connections</vt:lpstr>
      <vt:lpstr>Addressing concepts “simultaneously”</vt:lpstr>
      <vt:lpstr>Multiplication and division</vt:lpstr>
      <vt:lpstr>PowerPoint Presentation</vt:lpstr>
      <vt:lpstr>CARTESIAN SQUARES</vt:lpstr>
      <vt:lpstr>What is the similar in each of those examples?</vt:lpstr>
      <vt:lpstr>Apply that strategy to the questions you identified earlier</vt:lpstr>
      <vt:lpstr>Representing solutions in two ways, …</vt:lpstr>
      <vt:lpstr>PowerPoint Presentation</vt:lpstr>
      <vt:lpstr>If this is 3 </vt:lpstr>
      <vt:lpstr>Another example, …</vt:lpstr>
      <vt:lpstr>What is the similar in each of those examples?</vt:lpstr>
      <vt:lpstr>Apply that strategy to the questions you identified earlier</vt:lpstr>
      <vt:lpstr>A fifth approach: Using the text book in different ways</vt:lpstr>
      <vt:lpstr>Consider this example</vt:lpstr>
      <vt:lpstr>Some examples</vt:lpstr>
      <vt:lpstr>Some more examples</vt:lpstr>
      <vt:lpstr>The lessons consist of</vt:lpstr>
      <vt:lpstr>Now choose one task and create a lesson for your tasks</vt:lpstr>
    </vt:vector>
  </TitlesOfParts>
  <Company>Monash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Sullivan</dc:creator>
  <cp:lastModifiedBy>Phelps, Craig</cp:lastModifiedBy>
  <cp:revision>48</cp:revision>
  <dcterms:created xsi:type="dcterms:W3CDTF">2014-07-03T23:46:55Z</dcterms:created>
  <dcterms:modified xsi:type="dcterms:W3CDTF">2020-05-08T06:14:39Z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0x0101005454B3F94CD45449A2AEB6169833E96F</vt:lpwstr>
  </property>
</Properties>
</file>